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63" r:id="rId4"/>
    <p:sldId id="269" r:id="rId5"/>
    <p:sldId id="259" r:id="rId6"/>
    <p:sldId id="260" r:id="rId7"/>
    <p:sldId id="272" r:id="rId8"/>
    <p:sldId id="271" r:id="rId9"/>
    <p:sldId id="266" r:id="rId10"/>
    <p:sldId id="268" r:id="rId1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a:srgbClr val="009999"/>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260"/>
    <p:restoredTop sz="72793"/>
  </p:normalViewPr>
  <p:slideViewPr>
    <p:cSldViewPr snapToGrid="0">
      <p:cViewPr varScale="1">
        <p:scale>
          <a:sx n="72" d="100"/>
          <a:sy n="72" d="100"/>
        </p:scale>
        <p:origin x="144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AC8FB7-FB38-9A4B-AD83-433F3A9A090A}" type="datetimeFigureOut">
              <a:rPr lang="it-IT" smtClean="0"/>
              <a:t>16/10/25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54FCCA-258D-2C43-BAD7-BFF1A23FDB42}" type="slidenum">
              <a:rPr lang="it-IT" smtClean="0"/>
              <a:t>‹N›</a:t>
            </a:fld>
            <a:endParaRPr lang="it-IT"/>
          </a:p>
        </p:txBody>
      </p:sp>
    </p:spTree>
    <p:extLst>
      <p:ext uri="{BB962C8B-B14F-4D97-AF65-F5344CB8AC3E}">
        <p14:creationId xmlns:p14="http://schemas.microsoft.com/office/powerpoint/2010/main" val="531142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Buon pomeriggio a tutti! Sono Davina Perini e lavoro presso la SOD Chirurgia d'Urgenza dell'AOU Careggi di Firenze.</a:t>
            </a:r>
          </a:p>
          <a:p>
            <a:pPr marL="0" marR="0" indent="0" algn="l" defTabSz="914400" rtl="0" eaLnBrk="1" fontAlgn="auto" latinLnBrk="0" hangingPunct="1">
              <a:lnSpc>
                <a:spcPct val="100000"/>
              </a:lnSpc>
              <a:spcBef>
                <a:spcPts val="0"/>
              </a:spcBef>
              <a:spcAft>
                <a:spcPts val="0"/>
              </a:spcAft>
              <a:buClrTx/>
              <a:buSzTx/>
              <a:buFontTx/>
              <a:buNone/>
              <a:tabLst/>
              <a:defRPr/>
            </a:pPr>
            <a:r>
              <a:rPr lang="it-IT" dirty="0"/>
              <a:t>Vorrei innanzitutto ringraziare chi ha ideato il format di questa sessione per averci dato l’opportunità di presentare queste due bozze di protocollo, rimaste per qualche tempo nascoste tra i documenti del mio computer e mai condivise, un po’ per mancanza di coraggio o forse, semplicemente, di occasioni. Quindi, grazie.</a:t>
            </a:r>
          </a:p>
          <a:p>
            <a:pPr marL="0" marR="0" indent="0" algn="l" defTabSz="914400" rtl="0" eaLnBrk="1" fontAlgn="auto" latinLnBrk="0" hangingPunct="1">
              <a:lnSpc>
                <a:spcPct val="100000"/>
              </a:lnSpc>
              <a:spcBef>
                <a:spcPts val="0"/>
              </a:spcBef>
              <a:spcAft>
                <a:spcPts val="0"/>
              </a:spcAft>
              <a:buClrTx/>
              <a:buSzTx/>
              <a:buFontTx/>
              <a:buNone/>
              <a:tabLst/>
              <a:defRPr/>
            </a:pPr>
            <a:endParaRPr lang="it-IT" dirty="0"/>
          </a:p>
        </p:txBody>
      </p:sp>
      <p:sp>
        <p:nvSpPr>
          <p:cNvPr id="4" name="Segnaposto numero diapositiva 3"/>
          <p:cNvSpPr>
            <a:spLocks noGrp="1"/>
          </p:cNvSpPr>
          <p:nvPr>
            <p:ph type="sldNum" sz="quarter" idx="5"/>
          </p:nvPr>
        </p:nvSpPr>
        <p:spPr/>
        <p:txBody>
          <a:bodyPr/>
          <a:lstStyle/>
          <a:p>
            <a:fld id="{D954FCCA-258D-2C43-BAD7-BFF1A23FDB42}" type="slidenum">
              <a:rPr lang="it-IT" smtClean="0"/>
              <a:t>1</a:t>
            </a:fld>
            <a:endParaRPr lang="it-IT"/>
          </a:p>
        </p:txBody>
      </p:sp>
    </p:spTree>
    <p:extLst>
      <p:ext uri="{BB962C8B-B14F-4D97-AF65-F5344CB8AC3E}">
        <p14:creationId xmlns:p14="http://schemas.microsoft.com/office/powerpoint/2010/main" val="8854903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369D11-297C-5873-E6B2-30E76ED6D3B4}"/>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472F9FD4-AB7D-45B4-7E83-1993ADF93338}"/>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87B391E8-4840-9AD8-A770-4C117C672D47}"/>
              </a:ext>
            </a:extLst>
          </p:cNvPr>
          <p:cNvSpPr>
            <a:spLocks noGrp="1"/>
          </p:cNvSpPr>
          <p:nvPr>
            <p:ph type="body" idx="1"/>
          </p:nvPr>
        </p:nvSpPr>
        <p:spPr/>
        <p:txBody>
          <a:bodyPr/>
          <a:lstStyle/>
          <a:p>
            <a:r>
              <a:rPr lang="it-IT" dirty="0"/>
              <a:t>Grazie a tutti per l’attenzione!</a:t>
            </a:r>
          </a:p>
        </p:txBody>
      </p:sp>
      <p:sp>
        <p:nvSpPr>
          <p:cNvPr id="4" name="Segnaposto numero diapositiva 3">
            <a:extLst>
              <a:ext uri="{FF2B5EF4-FFF2-40B4-BE49-F238E27FC236}">
                <a16:creationId xmlns:a16="http://schemas.microsoft.com/office/drawing/2014/main" id="{12378B27-B823-9596-D117-EDBFF44E4C63}"/>
              </a:ext>
            </a:extLst>
          </p:cNvPr>
          <p:cNvSpPr>
            <a:spLocks noGrp="1"/>
          </p:cNvSpPr>
          <p:nvPr>
            <p:ph type="sldNum" sz="quarter" idx="5"/>
          </p:nvPr>
        </p:nvSpPr>
        <p:spPr/>
        <p:txBody>
          <a:bodyPr/>
          <a:lstStyle/>
          <a:p>
            <a:fld id="{D954FCCA-258D-2C43-BAD7-BFF1A23FDB42}" type="slidenum">
              <a:rPr lang="it-IT" smtClean="0"/>
              <a:t>10</a:t>
            </a:fld>
            <a:endParaRPr lang="it-IT"/>
          </a:p>
        </p:txBody>
      </p:sp>
    </p:spTree>
    <p:extLst>
      <p:ext uri="{BB962C8B-B14F-4D97-AF65-F5344CB8AC3E}">
        <p14:creationId xmlns:p14="http://schemas.microsoft.com/office/powerpoint/2010/main" val="407723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Il primo protocollo che presento questo pomeriggio è denominato PERFUSE, acronimo del titolo inglese, e riguarda l’utilizzo del verde di </a:t>
            </a:r>
            <a:r>
              <a:rPr lang="it-IT" dirty="0" err="1"/>
              <a:t>indocianina</a:t>
            </a:r>
            <a:r>
              <a:rPr lang="it-IT" dirty="0"/>
              <a:t> per la valutazione in tempo reale della perfusione delle anse nei pazienti affetti da ischemia intestinale.</a:t>
            </a:r>
          </a:p>
          <a:p>
            <a:r>
              <a:rPr lang="it-IT" dirty="0"/>
              <a:t>Non ho </a:t>
            </a:r>
            <a:r>
              <a:rPr lang="it-IT" dirty="0" err="1"/>
              <a:t>disclosures</a:t>
            </a:r>
            <a:r>
              <a:rPr lang="it-IT" dirty="0"/>
              <a:t>.</a:t>
            </a:r>
          </a:p>
        </p:txBody>
      </p:sp>
      <p:sp>
        <p:nvSpPr>
          <p:cNvPr id="4" name="Segnaposto numero diapositiva 3"/>
          <p:cNvSpPr>
            <a:spLocks noGrp="1"/>
          </p:cNvSpPr>
          <p:nvPr>
            <p:ph type="sldNum" sz="quarter" idx="5"/>
          </p:nvPr>
        </p:nvSpPr>
        <p:spPr/>
        <p:txBody>
          <a:bodyPr/>
          <a:lstStyle/>
          <a:p>
            <a:fld id="{D954FCCA-258D-2C43-BAD7-BFF1A23FDB42}" type="slidenum">
              <a:rPr lang="it-IT" smtClean="0"/>
              <a:t>2</a:t>
            </a:fld>
            <a:endParaRPr lang="it-IT"/>
          </a:p>
        </p:txBody>
      </p:sp>
    </p:spTree>
    <p:extLst>
      <p:ext uri="{BB962C8B-B14F-4D97-AF65-F5344CB8AC3E}">
        <p14:creationId xmlns:p14="http://schemas.microsoft.com/office/powerpoint/2010/main" val="1278559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L’utilizzo intraoperatorio della fluorescenza con verde di </a:t>
            </a:r>
            <a:r>
              <a:rPr lang="it-IT" dirty="0" err="1"/>
              <a:t>indocianina</a:t>
            </a:r>
            <a:r>
              <a:rPr lang="it-IT" dirty="0"/>
              <a:t> (ICG) ha progressivamente ottenuto crescente accettazione in diversi ambiti chirurgici, diventando una pratica di routine negli interventi elettivi. Tuttavia, il ruolo dell’ICG nelle procedure d’urgenza rimane ancora oggetto di discussione, e solo pochi studi sono stati pubblicati su questo argomento.</a:t>
            </a:r>
          </a:p>
          <a:p>
            <a:r>
              <a:rPr lang="it-IT" dirty="0"/>
              <a:t>Per quanto a nostra conoscenza, mancano linee guida formali o studi randomizzati controllati sull’applicazione dell’ICG nell’ischemia intestinale acuta, il che ne limita l’integrazione standardizzata nel processo decisionale chirurgico e nella pratica clinica quotidiana.</a:t>
            </a:r>
          </a:p>
        </p:txBody>
      </p:sp>
      <p:sp>
        <p:nvSpPr>
          <p:cNvPr id="4" name="Segnaposto numero diapositiva 3"/>
          <p:cNvSpPr>
            <a:spLocks noGrp="1"/>
          </p:cNvSpPr>
          <p:nvPr>
            <p:ph type="sldNum" sz="quarter" idx="5"/>
          </p:nvPr>
        </p:nvSpPr>
        <p:spPr/>
        <p:txBody>
          <a:bodyPr/>
          <a:lstStyle/>
          <a:p>
            <a:fld id="{D954FCCA-258D-2C43-BAD7-BFF1A23FDB42}" type="slidenum">
              <a:rPr lang="it-IT" smtClean="0"/>
              <a:t>3</a:t>
            </a:fld>
            <a:endParaRPr lang="it-IT"/>
          </a:p>
        </p:txBody>
      </p:sp>
    </p:spTree>
    <p:extLst>
      <p:ext uri="{BB962C8B-B14F-4D97-AF65-F5344CB8AC3E}">
        <p14:creationId xmlns:p14="http://schemas.microsoft.com/office/powerpoint/2010/main" val="70516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Il position paper WSES 2025 ha identificato diversi scenari di chirurgia d’urgenza in cui le procedure guidate da fluorescenza ICG potrebbero migliorare gli esiti clinici, tra cui i casi di ischemia intestinale.</a:t>
            </a:r>
          </a:p>
          <a:p>
            <a:r>
              <a:rPr lang="it-IT" dirty="0"/>
              <a:t>La valutazione della perfusione intestinale può infatti rappresentare una sfida durante gli interventi chirurgici d’urgenza, in particolare nei quadri di ischemia intestinale acuta. In questo contesto, la fluorescenza intraoperatoria con ICG può costituire uno strumento prezioso per il chirurgo nel determinare la necessità di una resezione intestinale e nel definire con maggiore precisione i margini di resezione più appropriati.</a:t>
            </a:r>
          </a:p>
        </p:txBody>
      </p:sp>
      <p:sp>
        <p:nvSpPr>
          <p:cNvPr id="4" name="Segnaposto numero diapositiva 3"/>
          <p:cNvSpPr>
            <a:spLocks noGrp="1"/>
          </p:cNvSpPr>
          <p:nvPr>
            <p:ph type="sldNum" sz="quarter" idx="5"/>
          </p:nvPr>
        </p:nvSpPr>
        <p:spPr/>
        <p:txBody>
          <a:bodyPr/>
          <a:lstStyle/>
          <a:p>
            <a:fld id="{D954FCCA-258D-2C43-BAD7-BFF1A23FDB42}" type="slidenum">
              <a:rPr lang="it-IT" smtClean="0"/>
              <a:t>4</a:t>
            </a:fld>
            <a:endParaRPr lang="it-IT"/>
          </a:p>
        </p:txBody>
      </p:sp>
    </p:spTree>
    <p:extLst>
      <p:ext uri="{BB962C8B-B14F-4D97-AF65-F5344CB8AC3E}">
        <p14:creationId xmlns:p14="http://schemas.microsoft.com/office/powerpoint/2010/main" val="4285058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Lo studio PERFUSE si propone di confrontare la valutazione intraoperatoria standard (basata sull’osservazione diretta del chirurgo) con la valutazione guidata da fluorescenza con verde di </a:t>
            </a:r>
            <a:r>
              <a:rPr lang="it-IT" dirty="0" err="1"/>
              <a:t>indocianina</a:t>
            </a:r>
            <a:r>
              <a:rPr lang="it-IT" dirty="0"/>
              <a:t> (ICG) della perfusione intestinale, analizzando gli esiti intraoperatori (durata dell’intervento, necessità di conversione a laparotomia, lunghezza del tratto intestinale resecato) e gli esiti postoperatori (complicanze, durata della degenza ospedaliera, reintervento, mortalità).</a:t>
            </a:r>
          </a:p>
          <a:p>
            <a:r>
              <a:rPr lang="it-IT" dirty="0"/>
              <a:t>Un obiettivo secondario è valutare se l’impiego della fluorescenza con ICG possa modificare la strategia chirurgica, evitando resezioni non necessarie o, al contrario, sottostimate.</a:t>
            </a:r>
          </a:p>
          <a:p>
            <a:endParaRPr lang="it-IT" dirty="0"/>
          </a:p>
        </p:txBody>
      </p:sp>
      <p:sp>
        <p:nvSpPr>
          <p:cNvPr id="4" name="Segnaposto numero diapositiva 3"/>
          <p:cNvSpPr>
            <a:spLocks noGrp="1"/>
          </p:cNvSpPr>
          <p:nvPr>
            <p:ph type="sldNum" sz="quarter" idx="5"/>
          </p:nvPr>
        </p:nvSpPr>
        <p:spPr/>
        <p:txBody>
          <a:bodyPr/>
          <a:lstStyle/>
          <a:p>
            <a:fld id="{D954FCCA-258D-2C43-BAD7-BFF1A23FDB42}" type="slidenum">
              <a:rPr lang="it-IT" smtClean="0"/>
              <a:t>5</a:t>
            </a:fld>
            <a:endParaRPr lang="it-IT"/>
          </a:p>
        </p:txBody>
      </p:sp>
    </p:spTree>
    <p:extLst>
      <p:ext uri="{BB962C8B-B14F-4D97-AF65-F5344CB8AC3E}">
        <p14:creationId xmlns:p14="http://schemas.microsoft.com/office/powerpoint/2010/main" val="39373184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Questo protocollo di studio è stato redatto in conformità con le raccomandazioni SPIRIT (Standard </a:t>
            </a:r>
            <a:r>
              <a:rPr lang="it-IT" dirty="0" err="1"/>
              <a:t>Protocol</a:t>
            </a:r>
            <a:r>
              <a:rPr lang="it-IT" dirty="0"/>
              <a:t> Items: </a:t>
            </a:r>
            <a:r>
              <a:rPr lang="it-IT" dirty="0" err="1"/>
              <a:t>Recommendations</a:t>
            </a:r>
            <a:r>
              <a:rPr lang="it-IT" dirty="0"/>
              <a:t> for </a:t>
            </a:r>
            <a:r>
              <a:rPr lang="it-IT" dirty="0" err="1"/>
              <a:t>Interventional</a:t>
            </a:r>
            <a:r>
              <a:rPr lang="it-IT" dirty="0"/>
              <a:t> Trials).</a:t>
            </a:r>
          </a:p>
          <a:p>
            <a:endParaRPr lang="it-IT" dirty="0"/>
          </a:p>
          <a:p>
            <a:r>
              <a:rPr lang="it-IT" dirty="0"/>
              <a:t>PERFUSE è uno studio randomizzato controllato multicentrico che arruola pazienti sottoposti a chirurgia d’urgenza per ischemia intestinale acuta sospetta o diagnosticata mediante TC.</a:t>
            </a:r>
          </a:p>
          <a:p>
            <a:r>
              <a:rPr lang="it-IT" dirty="0"/>
              <a:t>I pazienti verranno randomizzati in rapporto 1:1 tra il gruppo chirurgia guidata da fluorescenza con verde di </a:t>
            </a:r>
            <a:r>
              <a:rPr lang="it-IT" dirty="0" err="1"/>
              <a:t>indocianina</a:t>
            </a:r>
            <a:r>
              <a:rPr lang="it-IT" dirty="0"/>
              <a:t> (braccio ICG) e il gruppo chirurgia basata sulla valutazione visiva (braccio di controllo), utilizzando una randomizzazione computerizzata.</a:t>
            </a:r>
          </a:p>
          <a:p>
            <a:r>
              <a:rPr lang="it-IT" dirty="0"/>
              <a:t>L’ICG dovrà essere somministrata per via endovenosa, generalmente come bolo da 5 mg, con iniezione 1–2 minuti prima dell’acquisizione delle immagini per ottimizzare la valutazione intraoperatoria.</a:t>
            </a:r>
          </a:p>
        </p:txBody>
      </p:sp>
      <p:sp>
        <p:nvSpPr>
          <p:cNvPr id="4" name="Segnaposto numero diapositiva 3"/>
          <p:cNvSpPr>
            <a:spLocks noGrp="1"/>
          </p:cNvSpPr>
          <p:nvPr>
            <p:ph type="sldNum" sz="quarter" idx="5"/>
          </p:nvPr>
        </p:nvSpPr>
        <p:spPr/>
        <p:txBody>
          <a:bodyPr/>
          <a:lstStyle/>
          <a:p>
            <a:fld id="{D954FCCA-258D-2C43-BAD7-BFF1A23FDB42}" type="slidenum">
              <a:rPr lang="it-IT" smtClean="0"/>
              <a:t>6</a:t>
            </a:fld>
            <a:endParaRPr lang="it-IT"/>
          </a:p>
        </p:txBody>
      </p:sp>
    </p:spTree>
    <p:extLst>
      <p:ext uri="{BB962C8B-B14F-4D97-AF65-F5344CB8AC3E}">
        <p14:creationId xmlns:p14="http://schemas.microsoft.com/office/powerpoint/2010/main" val="2078500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A7EF98-7BF6-5A8C-6B18-85149EF4E4E5}"/>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5A53BDE2-3CCA-75BC-9356-20DD6C5A00ED}"/>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9AD0C8AB-C3A9-619C-FF3D-4778423FF601}"/>
              </a:ext>
            </a:extLst>
          </p:cNvPr>
          <p:cNvSpPr>
            <a:spLocks noGrp="1"/>
          </p:cNvSpPr>
          <p:nvPr>
            <p:ph type="body" idx="1"/>
          </p:nvPr>
        </p:nvSpPr>
        <p:spPr/>
        <p:txBody>
          <a:bodyPr/>
          <a:lstStyle/>
          <a:p>
            <a:r>
              <a:rPr lang="it-IT" dirty="0"/>
              <a:t>Tutti i centri che eseguono chirurgia d’urgenza e dispongono di tecnologia per fluorescenza ICG sono eleggibili alla partecipazione.</a:t>
            </a:r>
          </a:p>
          <a:p>
            <a:r>
              <a:rPr lang="it-IT" dirty="0"/>
              <a:t>I dati verranno raccolti per un periodo minimo di un anno.</a:t>
            </a:r>
          </a:p>
          <a:p>
            <a:r>
              <a:rPr lang="it-IT" dirty="0"/>
              <a:t>Saranno inclusi pazienti adulti (≥18 anni) sottoposti a chirurgia urgente o in emergenza per ischemia intestinale sospetta o documentata, sia con approccio laparoscopico che laparotomico.</a:t>
            </a:r>
          </a:p>
          <a:p>
            <a:r>
              <a:rPr lang="it-IT" dirty="0"/>
              <a:t>Saranno esclusi i pazienti di età inferiore ai 18 anni, le donne in gravidanza, gli interventi elettivi e i pazienti con nota allergia al verde di </a:t>
            </a:r>
            <a:r>
              <a:rPr lang="it-IT" dirty="0" err="1"/>
              <a:t>indocianina</a:t>
            </a:r>
            <a:r>
              <a:rPr lang="it-IT" dirty="0"/>
              <a:t> o ai mezzi di contrasto iodati.</a:t>
            </a:r>
          </a:p>
          <a:p>
            <a:r>
              <a:rPr lang="it-IT" dirty="0"/>
              <a:t>Calcolare il sample size è stato piuttosto impegnativo, infatti non sono riuscita ad arrivare a un numero definitivo in quanto in letteratura non esistono studi che confrontano direttamente l’utilizzo del verde </a:t>
            </a:r>
            <a:r>
              <a:rPr lang="it-IT" dirty="0" err="1"/>
              <a:t>indocianina</a:t>
            </a:r>
            <a:r>
              <a:rPr lang="it-IT" dirty="0"/>
              <a:t> con la normale pratica chirurgica, esistono solo alcuni retrospettivi o </a:t>
            </a:r>
            <a:r>
              <a:rPr lang="it-IT" dirty="0" err="1"/>
              <a:t>cases</a:t>
            </a:r>
            <a:r>
              <a:rPr lang="it-IT" dirty="0"/>
              <a:t> </a:t>
            </a:r>
            <a:r>
              <a:rPr lang="it-IT" dirty="0" err="1"/>
              <a:t>series</a:t>
            </a:r>
            <a:r>
              <a:rPr lang="it-IT" dirty="0"/>
              <a:t> ma con numerosità troppo bassa o valori </a:t>
            </a:r>
            <a:r>
              <a:rPr lang="it-IT" dirty="0" err="1"/>
              <a:t>p</a:t>
            </a:r>
            <a:r>
              <a:rPr lang="it-IT" dirty="0"/>
              <a:t> non significativi.</a:t>
            </a:r>
          </a:p>
          <a:p>
            <a:endParaRPr lang="it-IT" dirty="0"/>
          </a:p>
        </p:txBody>
      </p:sp>
      <p:sp>
        <p:nvSpPr>
          <p:cNvPr id="4" name="Segnaposto numero diapositiva 3">
            <a:extLst>
              <a:ext uri="{FF2B5EF4-FFF2-40B4-BE49-F238E27FC236}">
                <a16:creationId xmlns:a16="http://schemas.microsoft.com/office/drawing/2014/main" id="{41ABEB88-E80D-10D5-9696-090203B8E14B}"/>
              </a:ext>
            </a:extLst>
          </p:cNvPr>
          <p:cNvSpPr>
            <a:spLocks noGrp="1"/>
          </p:cNvSpPr>
          <p:nvPr>
            <p:ph type="sldNum" sz="quarter" idx="5"/>
          </p:nvPr>
        </p:nvSpPr>
        <p:spPr/>
        <p:txBody>
          <a:bodyPr/>
          <a:lstStyle/>
          <a:p>
            <a:fld id="{D954FCCA-258D-2C43-BAD7-BFF1A23FDB42}" type="slidenum">
              <a:rPr lang="it-IT" smtClean="0"/>
              <a:t>7</a:t>
            </a:fld>
            <a:endParaRPr lang="it-IT"/>
          </a:p>
        </p:txBody>
      </p:sp>
    </p:spTree>
    <p:extLst>
      <p:ext uri="{BB962C8B-B14F-4D97-AF65-F5344CB8AC3E}">
        <p14:creationId xmlns:p14="http://schemas.microsoft.com/office/powerpoint/2010/main" val="1799269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8289B6-0E31-5BD9-D608-DB3461769067}"/>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4228A9FA-B168-A487-FAA9-2423BDC02CA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56A95CC-718D-B890-46C1-2588B3CF4123}"/>
              </a:ext>
            </a:extLst>
          </p:cNvPr>
          <p:cNvSpPr>
            <a:spLocks noGrp="1"/>
          </p:cNvSpPr>
          <p:nvPr>
            <p:ph type="body" idx="1"/>
          </p:nvPr>
        </p:nvSpPr>
        <p:spPr/>
        <p:txBody>
          <a:bodyPr/>
          <a:lstStyle/>
          <a:p>
            <a:r>
              <a:rPr lang="it-IT" dirty="0"/>
              <a:t>Per quanto riguarda i risultati attesi lo studio PERFUSE si propone di valutare se la fluorescenza con verde di </a:t>
            </a:r>
            <a:r>
              <a:rPr lang="it-IT" dirty="0" err="1"/>
              <a:t>indocianina</a:t>
            </a:r>
            <a:r>
              <a:rPr lang="it-IT" dirty="0"/>
              <a:t> (ICG) possa migliorare la precisione della chirurgia intestinale d’urgenza, ottimizzando la valutazione in tempo reale della vitalità intestinale, guidando le decisioni intraoperatorie e contribuendo a migliori esiti clinici per i pazienti.</a:t>
            </a:r>
          </a:p>
        </p:txBody>
      </p:sp>
      <p:sp>
        <p:nvSpPr>
          <p:cNvPr id="4" name="Segnaposto numero diapositiva 3">
            <a:extLst>
              <a:ext uri="{FF2B5EF4-FFF2-40B4-BE49-F238E27FC236}">
                <a16:creationId xmlns:a16="http://schemas.microsoft.com/office/drawing/2014/main" id="{EE371292-0D64-AC22-D0EA-F58D66E2E17C}"/>
              </a:ext>
            </a:extLst>
          </p:cNvPr>
          <p:cNvSpPr>
            <a:spLocks noGrp="1"/>
          </p:cNvSpPr>
          <p:nvPr>
            <p:ph type="sldNum" sz="quarter" idx="5"/>
          </p:nvPr>
        </p:nvSpPr>
        <p:spPr/>
        <p:txBody>
          <a:bodyPr/>
          <a:lstStyle/>
          <a:p>
            <a:fld id="{D954FCCA-258D-2C43-BAD7-BFF1A23FDB42}" type="slidenum">
              <a:rPr lang="it-IT" smtClean="0"/>
              <a:t>8</a:t>
            </a:fld>
            <a:endParaRPr lang="it-IT"/>
          </a:p>
        </p:txBody>
      </p:sp>
    </p:spTree>
    <p:extLst>
      <p:ext uri="{BB962C8B-B14F-4D97-AF65-F5344CB8AC3E}">
        <p14:creationId xmlns:p14="http://schemas.microsoft.com/office/powerpoint/2010/main" val="2245163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In conclusione, è ormai piuttosto </a:t>
            </a:r>
            <a:r>
              <a:rPr lang="it-IT" dirty="0" err="1"/>
              <a:t>unanimamente</a:t>
            </a:r>
            <a:r>
              <a:rPr lang="it-IT" dirty="0"/>
              <a:t> accettato che l’ICG rappresenta uno strumento sicuro, fattibile ed efficace, anche nell’ambito della chirurgia d’urgenza. Nonostante queste evidenze promettenti, la letteratura disponibile è scarsa, di dimensioni ridotte e eterogenea; pertanto, il presente protocollo mira a colmare questa lacuna e a fornire basi utili per orientare la pratica chirurgica futura e le linee guida.</a:t>
            </a:r>
          </a:p>
        </p:txBody>
      </p:sp>
      <p:sp>
        <p:nvSpPr>
          <p:cNvPr id="4" name="Segnaposto numero diapositiva 3"/>
          <p:cNvSpPr>
            <a:spLocks noGrp="1"/>
          </p:cNvSpPr>
          <p:nvPr>
            <p:ph type="sldNum" sz="quarter" idx="5"/>
          </p:nvPr>
        </p:nvSpPr>
        <p:spPr/>
        <p:txBody>
          <a:bodyPr/>
          <a:lstStyle/>
          <a:p>
            <a:fld id="{D954FCCA-258D-2C43-BAD7-BFF1A23FDB42}" type="slidenum">
              <a:rPr lang="it-IT" smtClean="0"/>
              <a:t>9</a:t>
            </a:fld>
            <a:endParaRPr lang="it-IT"/>
          </a:p>
        </p:txBody>
      </p:sp>
    </p:spTree>
    <p:extLst>
      <p:ext uri="{BB962C8B-B14F-4D97-AF65-F5344CB8AC3E}">
        <p14:creationId xmlns:p14="http://schemas.microsoft.com/office/powerpoint/2010/main" val="477182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10D69D27-961E-459F-9396-4C993619C9AC}" type="datetimeFigureOut">
              <a:rPr lang="it-IT" smtClean="0"/>
              <a:t>16/10/25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48678BD-591F-4FB2-BD65-CFF9749DF538}" type="slidenum">
              <a:rPr lang="it-IT" smtClean="0"/>
              <a:t>‹N›</a:t>
            </a:fld>
            <a:endParaRPr lang="it-IT"/>
          </a:p>
        </p:txBody>
      </p:sp>
    </p:spTree>
    <p:extLst>
      <p:ext uri="{BB962C8B-B14F-4D97-AF65-F5344CB8AC3E}">
        <p14:creationId xmlns:p14="http://schemas.microsoft.com/office/powerpoint/2010/main" val="883996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10D69D27-961E-459F-9396-4C993619C9AC}" type="datetimeFigureOut">
              <a:rPr lang="it-IT" smtClean="0"/>
              <a:t>16/10/25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48678BD-591F-4FB2-BD65-CFF9749DF538}" type="slidenum">
              <a:rPr lang="it-IT" smtClean="0"/>
              <a:t>‹N›</a:t>
            </a:fld>
            <a:endParaRPr lang="it-IT"/>
          </a:p>
        </p:txBody>
      </p:sp>
    </p:spTree>
    <p:extLst>
      <p:ext uri="{BB962C8B-B14F-4D97-AF65-F5344CB8AC3E}">
        <p14:creationId xmlns:p14="http://schemas.microsoft.com/office/powerpoint/2010/main" val="1448190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10D69D27-961E-459F-9396-4C993619C9AC}" type="datetimeFigureOut">
              <a:rPr lang="it-IT" smtClean="0"/>
              <a:t>16/10/25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48678BD-591F-4FB2-BD65-CFF9749DF538}" type="slidenum">
              <a:rPr lang="it-IT" smtClean="0"/>
              <a:t>‹N›</a:t>
            </a:fld>
            <a:endParaRPr lang="it-IT"/>
          </a:p>
        </p:txBody>
      </p:sp>
    </p:spTree>
    <p:extLst>
      <p:ext uri="{BB962C8B-B14F-4D97-AF65-F5344CB8AC3E}">
        <p14:creationId xmlns:p14="http://schemas.microsoft.com/office/powerpoint/2010/main" val="43666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10D69D27-961E-459F-9396-4C993619C9AC}" type="datetimeFigureOut">
              <a:rPr lang="it-IT" smtClean="0"/>
              <a:t>16/10/25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48678BD-591F-4FB2-BD65-CFF9749DF538}" type="slidenum">
              <a:rPr lang="it-IT" smtClean="0"/>
              <a:t>‹N›</a:t>
            </a:fld>
            <a:endParaRPr lang="it-IT"/>
          </a:p>
        </p:txBody>
      </p:sp>
    </p:spTree>
    <p:extLst>
      <p:ext uri="{BB962C8B-B14F-4D97-AF65-F5344CB8AC3E}">
        <p14:creationId xmlns:p14="http://schemas.microsoft.com/office/powerpoint/2010/main" val="3201423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p:cNvSpPr>
            <a:spLocks noGrp="1"/>
          </p:cNvSpPr>
          <p:nvPr>
            <p:ph type="dt" sz="half" idx="10"/>
          </p:nvPr>
        </p:nvSpPr>
        <p:spPr/>
        <p:txBody>
          <a:bodyPr/>
          <a:lstStyle/>
          <a:p>
            <a:fld id="{10D69D27-961E-459F-9396-4C993619C9AC}" type="datetimeFigureOut">
              <a:rPr lang="it-IT" smtClean="0"/>
              <a:t>16/10/25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48678BD-591F-4FB2-BD65-CFF9749DF538}" type="slidenum">
              <a:rPr lang="it-IT" smtClean="0"/>
              <a:t>‹N›</a:t>
            </a:fld>
            <a:endParaRPr lang="it-IT"/>
          </a:p>
        </p:txBody>
      </p:sp>
    </p:spTree>
    <p:extLst>
      <p:ext uri="{BB962C8B-B14F-4D97-AF65-F5344CB8AC3E}">
        <p14:creationId xmlns:p14="http://schemas.microsoft.com/office/powerpoint/2010/main" val="1851512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10D69D27-961E-459F-9396-4C993619C9AC}" type="datetimeFigureOut">
              <a:rPr lang="it-IT" smtClean="0"/>
              <a:t>16/10/25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48678BD-591F-4FB2-BD65-CFF9749DF538}" type="slidenum">
              <a:rPr lang="it-IT" smtClean="0"/>
              <a:t>‹N›</a:t>
            </a:fld>
            <a:endParaRPr lang="it-IT"/>
          </a:p>
        </p:txBody>
      </p:sp>
    </p:spTree>
    <p:extLst>
      <p:ext uri="{BB962C8B-B14F-4D97-AF65-F5344CB8AC3E}">
        <p14:creationId xmlns:p14="http://schemas.microsoft.com/office/powerpoint/2010/main" val="1686163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10D69D27-961E-459F-9396-4C993619C9AC}" type="datetimeFigureOut">
              <a:rPr lang="it-IT" smtClean="0"/>
              <a:t>16/10/25</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348678BD-591F-4FB2-BD65-CFF9749DF538}" type="slidenum">
              <a:rPr lang="it-IT" smtClean="0"/>
              <a:t>‹N›</a:t>
            </a:fld>
            <a:endParaRPr lang="it-IT"/>
          </a:p>
        </p:txBody>
      </p:sp>
    </p:spTree>
    <p:extLst>
      <p:ext uri="{BB962C8B-B14F-4D97-AF65-F5344CB8AC3E}">
        <p14:creationId xmlns:p14="http://schemas.microsoft.com/office/powerpoint/2010/main" val="995024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10D69D27-961E-459F-9396-4C993619C9AC}" type="datetimeFigureOut">
              <a:rPr lang="it-IT" smtClean="0"/>
              <a:t>16/10/25</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348678BD-591F-4FB2-BD65-CFF9749DF538}" type="slidenum">
              <a:rPr lang="it-IT" smtClean="0"/>
              <a:t>‹N›</a:t>
            </a:fld>
            <a:endParaRPr lang="it-IT"/>
          </a:p>
        </p:txBody>
      </p:sp>
    </p:spTree>
    <p:extLst>
      <p:ext uri="{BB962C8B-B14F-4D97-AF65-F5344CB8AC3E}">
        <p14:creationId xmlns:p14="http://schemas.microsoft.com/office/powerpoint/2010/main" val="4179486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10D69D27-961E-459F-9396-4C993619C9AC}" type="datetimeFigureOut">
              <a:rPr lang="it-IT" smtClean="0"/>
              <a:t>16/10/25</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348678BD-591F-4FB2-BD65-CFF9749DF538}" type="slidenum">
              <a:rPr lang="it-IT" smtClean="0"/>
              <a:t>‹N›</a:t>
            </a:fld>
            <a:endParaRPr lang="it-IT"/>
          </a:p>
        </p:txBody>
      </p:sp>
    </p:spTree>
    <p:extLst>
      <p:ext uri="{BB962C8B-B14F-4D97-AF65-F5344CB8AC3E}">
        <p14:creationId xmlns:p14="http://schemas.microsoft.com/office/powerpoint/2010/main" val="1175731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10D69D27-961E-459F-9396-4C993619C9AC}" type="datetimeFigureOut">
              <a:rPr lang="it-IT" smtClean="0"/>
              <a:t>16/10/25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48678BD-591F-4FB2-BD65-CFF9749DF538}" type="slidenum">
              <a:rPr lang="it-IT" smtClean="0"/>
              <a:t>‹N›</a:t>
            </a:fld>
            <a:endParaRPr lang="it-IT"/>
          </a:p>
        </p:txBody>
      </p:sp>
    </p:spTree>
    <p:extLst>
      <p:ext uri="{BB962C8B-B14F-4D97-AF65-F5344CB8AC3E}">
        <p14:creationId xmlns:p14="http://schemas.microsoft.com/office/powerpoint/2010/main" val="3223542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10D69D27-961E-459F-9396-4C993619C9AC}" type="datetimeFigureOut">
              <a:rPr lang="it-IT" smtClean="0"/>
              <a:t>16/10/25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48678BD-591F-4FB2-BD65-CFF9749DF538}" type="slidenum">
              <a:rPr lang="it-IT" smtClean="0"/>
              <a:t>‹N›</a:t>
            </a:fld>
            <a:endParaRPr lang="it-IT"/>
          </a:p>
        </p:txBody>
      </p:sp>
    </p:spTree>
    <p:extLst>
      <p:ext uri="{BB962C8B-B14F-4D97-AF65-F5344CB8AC3E}">
        <p14:creationId xmlns:p14="http://schemas.microsoft.com/office/powerpoint/2010/main" val="444168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D69D27-961E-459F-9396-4C993619C9AC}" type="datetimeFigureOut">
              <a:rPr lang="it-IT" smtClean="0"/>
              <a:t>16/10/25</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8678BD-591F-4FB2-BD65-CFF9749DF538}" type="slidenum">
              <a:rPr lang="it-IT" smtClean="0"/>
              <a:t>‹N›</a:t>
            </a:fld>
            <a:endParaRPr lang="it-IT"/>
          </a:p>
        </p:txBody>
      </p:sp>
    </p:spTree>
    <p:extLst>
      <p:ext uri="{BB962C8B-B14F-4D97-AF65-F5344CB8AC3E}">
        <p14:creationId xmlns:p14="http://schemas.microsoft.com/office/powerpoint/2010/main" val="38148456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hyperlink" Target="mailto:perinid@aou-careggi.toscana.it" TargetMode="Externa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jpe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3.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4.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3.jpe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extLst>
              <a:ext uri="{28A0092B-C50C-407E-A947-70E740481C1C}">
                <a14:useLocalDpi xmlns:a14="http://schemas.microsoft.com/office/drawing/2010/main" val="0"/>
              </a:ext>
            </a:extLst>
          </a:blip>
          <a:srcRect/>
          <a:stretch/>
        </p:blipFill>
        <p:spPr>
          <a:xfrm>
            <a:off x="177211" y="279525"/>
            <a:ext cx="4509967" cy="6330826"/>
          </a:xfrm>
          <a:prstGeom prst="rect">
            <a:avLst/>
          </a:prstGeom>
          <a:ln>
            <a:noFill/>
          </a:ln>
          <a:effectLst/>
        </p:spPr>
      </p:pic>
      <p:sp>
        <p:nvSpPr>
          <p:cNvPr id="16" name="Rettangolo"/>
          <p:cNvSpPr/>
          <p:nvPr/>
        </p:nvSpPr>
        <p:spPr>
          <a:xfrm>
            <a:off x="4850811" y="-31726"/>
            <a:ext cx="78134" cy="6889726"/>
          </a:xfrm>
          <a:prstGeom prst="rect">
            <a:avLst/>
          </a:prstGeom>
          <a:solidFill>
            <a:srgbClr val="006666"/>
          </a:solidFill>
          <a:ln w="12700">
            <a:miter lim="400000"/>
          </a:ln>
        </p:spPr>
        <p:txBody>
          <a:bodyPr lIns="35719" tIns="35719" rIns="35719" bIns="35719" anchor="ctr"/>
          <a:lstStyle/>
          <a:p>
            <a:pPr defTabSz="410751">
              <a:defRPr sz="2200">
                <a:solidFill>
                  <a:srgbClr val="FFFFFF"/>
                </a:solidFill>
                <a:latin typeface="Helvetica Neue Medium"/>
                <a:ea typeface="Helvetica Neue Medium"/>
                <a:cs typeface="Helvetica Neue Medium"/>
                <a:sym typeface="Helvetica Neue Medium"/>
              </a:defRPr>
            </a:pPr>
            <a:endParaRPr sz="1547"/>
          </a:p>
        </p:txBody>
      </p:sp>
      <p:sp>
        <p:nvSpPr>
          <p:cNvPr id="13" name="CasellaDiTesto 12"/>
          <p:cNvSpPr txBox="1"/>
          <p:nvPr/>
        </p:nvSpPr>
        <p:spPr>
          <a:xfrm>
            <a:off x="5256338" y="4727743"/>
            <a:ext cx="6846378" cy="1200329"/>
          </a:xfrm>
          <a:prstGeom prst="rect">
            <a:avLst/>
          </a:prstGeom>
          <a:noFill/>
          <a:ln w="25400">
            <a:solidFill>
              <a:srgbClr val="009999"/>
            </a:solidFill>
          </a:ln>
        </p:spPr>
        <p:txBody>
          <a:bodyPr wrap="square" rtlCol="0" anchor="ctr">
            <a:spAutoFit/>
          </a:bodyPr>
          <a:lstStyle/>
          <a:p>
            <a:pPr algn="ctr"/>
            <a:r>
              <a:rPr lang="it-IT" b="1" dirty="0">
                <a:solidFill>
                  <a:srgbClr val="009999"/>
                </a:solidFill>
                <a:effectLst>
                  <a:outerShdw sx="1000" sy="1000" algn="tl">
                    <a:srgbClr val="000000"/>
                  </a:outerShdw>
                </a:effectLst>
                <a:latin typeface="Book Antiqua" panose="02040602050305030304" pitchFamily="18" charset="0"/>
              </a:rPr>
              <a:t>SOD Chirurgia d’Urgenza</a:t>
            </a:r>
            <a:endParaRPr lang="it-IT" i="1" dirty="0">
              <a:solidFill>
                <a:srgbClr val="009999"/>
              </a:solidFill>
              <a:effectLst>
                <a:outerShdw sx="1000" sy="1000" algn="tl">
                  <a:srgbClr val="000000"/>
                </a:outerShdw>
              </a:effectLst>
              <a:latin typeface="Book Antiqua" panose="02040602050305030304" pitchFamily="18" charset="0"/>
            </a:endParaRPr>
          </a:p>
          <a:p>
            <a:pPr algn="ctr"/>
            <a:endParaRPr lang="it-IT" i="1" dirty="0">
              <a:solidFill>
                <a:srgbClr val="009999"/>
              </a:solidFill>
              <a:effectLst>
                <a:outerShdw sx="1000" sy="1000" algn="tl">
                  <a:srgbClr val="000000"/>
                </a:outerShdw>
              </a:effectLst>
              <a:latin typeface="Book Antiqua" panose="02040602050305030304" pitchFamily="18" charset="0"/>
            </a:endParaRPr>
          </a:p>
          <a:p>
            <a:pPr algn="ctr"/>
            <a:endParaRPr lang="it-IT" i="1" dirty="0">
              <a:solidFill>
                <a:srgbClr val="009999"/>
              </a:solidFill>
              <a:effectLst>
                <a:outerShdw sx="1000" sy="1000" algn="tl">
                  <a:srgbClr val="000000"/>
                </a:outerShdw>
              </a:effectLst>
              <a:latin typeface="Book Antiqua" panose="02040602050305030304" pitchFamily="18" charset="0"/>
            </a:endParaRPr>
          </a:p>
          <a:p>
            <a:pPr algn="ctr"/>
            <a:r>
              <a:rPr lang="it-IT" i="1" dirty="0">
                <a:solidFill>
                  <a:srgbClr val="009999"/>
                </a:solidFill>
                <a:effectLst>
                  <a:outerShdw sx="1000" sy="1000" algn="tl">
                    <a:srgbClr val="000000"/>
                  </a:outerShdw>
                </a:effectLst>
                <a:latin typeface="Book Antiqua" panose="02040602050305030304" pitchFamily="18" charset="0"/>
              </a:rPr>
              <a:t> </a:t>
            </a:r>
          </a:p>
        </p:txBody>
      </p:sp>
      <p:sp>
        <p:nvSpPr>
          <p:cNvPr id="14" name="Rettangolo"/>
          <p:cNvSpPr/>
          <p:nvPr/>
        </p:nvSpPr>
        <p:spPr>
          <a:xfrm>
            <a:off x="5143895" y="4727743"/>
            <a:ext cx="78135" cy="2130257"/>
          </a:xfrm>
          <a:prstGeom prst="rect">
            <a:avLst/>
          </a:prstGeom>
          <a:solidFill>
            <a:srgbClr val="006666"/>
          </a:solidFill>
          <a:ln w="12700">
            <a:miter lim="400000"/>
          </a:ln>
        </p:spPr>
        <p:txBody>
          <a:bodyPr lIns="35719" tIns="35719" rIns="35719" bIns="35719" anchor="ctr"/>
          <a:lstStyle/>
          <a:p>
            <a:pPr defTabSz="410751">
              <a:defRPr sz="2200">
                <a:solidFill>
                  <a:srgbClr val="FFFFFF"/>
                </a:solidFill>
                <a:latin typeface="Helvetica Neue Medium"/>
                <a:ea typeface="Helvetica Neue Medium"/>
                <a:cs typeface="Helvetica Neue Medium"/>
                <a:sym typeface="Helvetica Neue Medium"/>
              </a:defRPr>
            </a:pPr>
            <a:endParaRPr sz="1547"/>
          </a:p>
        </p:txBody>
      </p:sp>
      <p:sp>
        <p:nvSpPr>
          <p:cNvPr id="20" name="Rettangolo"/>
          <p:cNvSpPr/>
          <p:nvPr/>
        </p:nvSpPr>
        <p:spPr>
          <a:xfrm>
            <a:off x="4964022" y="-33968"/>
            <a:ext cx="45719" cy="6891967"/>
          </a:xfrm>
          <a:prstGeom prst="rect">
            <a:avLst/>
          </a:prstGeom>
          <a:solidFill>
            <a:srgbClr val="006666"/>
          </a:solidFill>
          <a:ln w="12700">
            <a:miter lim="400000"/>
          </a:ln>
        </p:spPr>
        <p:txBody>
          <a:bodyPr lIns="35719" tIns="35719" rIns="35719" bIns="35719" anchor="ctr"/>
          <a:lstStyle/>
          <a:p>
            <a:pPr defTabSz="410751">
              <a:defRPr sz="2200">
                <a:solidFill>
                  <a:srgbClr val="FFFFFF"/>
                </a:solidFill>
                <a:latin typeface="Helvetica Neue Medium"/>
                <a:ea typeface="Helvetica Neue Medium"/>
                <a:cs typeface="Helvetica Neue Medium"/>
                <a:sym typeface="Helvetica Neue Medium"/>
              </a:defRPr>
            </a:pPr>
            <a:endParaRPr sz="1547"/>
          </a:p>
        </p:txBody>
      </p:sp>
      <p:sp>
        <p:nvSpPr>
          <p:cNvPr id="22" name="Rettangolo"/>
          <p:cNvSpPr/>
          <p:nvPr/>
        </p:nvSpPr>
        <p:spPr>
          <a:xfrm>
            <a:off x="5063868" y="-28198"/>
            <a:ext cx="45719" cy="6886197"/>
          </a:xfrm>
          <a:prstGeom prst="rect">
            <a:avLst/>
          </a:prstGeom>
          <a:solidFill>
            <a:srgbClr val="006666"/>
          </a:solidFill>
          <a:ln w="12700">
            <a:miter lim="400000"/>
          </a:ln>
        </p:spPr>
        <p:txBody>
          <a:bodyPr lIns="35719" tIns="35719" rIns="35719" bIns="35719" anchor="ctr"/>
          <a:lstStyle/>
          <a:p>
            <a:pPr defTabSz="410751">
              <a:defRPr sz="2200">
                <a:solidFill>
                  <a:srgbClr val="FFFFFF"/>
                </a:solidFill>
                <a:latin typeface="Helvetica Neue Medium"/>
                <a:ea typeface="Helvetica Neue Medium"/>
                <a:cs typeface="Helvetica Neue Medium"/>
                <a:sym typeface="Helvetica Neue Medium"/>
              </a:defRPr>
            </a:pPr>
            <a:endParaRPr sz="1547"/>
          </a:p>
        </p:txBody>
      </p:sp>
      <p:pic>
        <p:nvPicPr>
          <p:cNvPr id="5" name="Immagine 4" descr="Immagine che contiene clipart, logo, Elementi grafici, testo&#10;&#10;Il contenuto generato dall'IA potrebbe non essere corretto.">
            <a:extLst>
              <a:ext uri="{FF2B5EF4-FFF2-40B4-BE49-F238E27FC236}">
                <a16:creationId xmlns:a16="http://schemas.microsoft.com/office/drawing/2014/main" id="{771B7573-7509-5835-6C38-EE560B7A8800}"/>
              </a:ext>
            </a:extLst>
          </p:cNvPr>
          <p:cNvPicPr>
            <a:picLocks noChangeAspect="1"/>
          </p:cNvPicPr>
          <p:nvPr/>
        </p:nvPicPr>
        <p:blipFill>
          <a:blip r:embed="rId4">
            <a:extLst>
              <a:ext uri="{28A0092B-C50C-407E-A947-70E740481C1C}">
                <a14:useLocalDpi xmlns:a14="http://schemas.microsoft.com/office/drawing/2010/main" val="0"/>
              </a:ext>
            </a:extLst>
          </a:blip>
          <a:srcRect l="16880" t="17541" r="20305" b="18265"/>
          <a:stretch>
            <a:fillRect/>
          </a:stretch>
        </p:blipFill>
        <p:spPr>
          <a:xfrm>
            <a:off x="5316701" y="1082917"/>
            <a:ext cx="3616591" cy="2464012"/>
          </a:xfrm>
          <a:prstGeom prst="rect">
            <a:avLst/>
          </a:prstGeom>
        </p:spPr>
      </p:pic>
      <p:sp>
        <p:nvSpPr>
          <p:cNvPr id="6" name="CasellaDiTesto 5">
            <a:extLst>
              <a:ext uri="{FF2B5EF4-FFF2-40B4-BE49-F238E27FC236}">
                <a16:creationId xmlns:a16="http://schemas.microsoft.com/office/drawing/2014/main" id="{D1CDE485-C027-4097-89AF-0FDFE160BB4B}"/>
              </a:ext>
            </a:extLst>
          </p:cNvPr>
          <p:cNvSpPr txBox="1"/>
          <p:nvPr/>
        </p:nvSpPr>
        <p:spPr>
          <a:xfrm>
            <a:off x="7045482" y="1162674"/>
            <a:ext cx="4890051" cy="1569660"/>
          </a:xfrm>
          <a:prstGeom prst="rect">
            <a:avLst/>
          </a:prstGeom>
          <a:noFill/>
        </p:spPr>
        <p:txBody>
          <a:bodyPr wrap="square" rtlCol="0">
            <a:spAutoFit/>
          </a:bodyPr>
          <a:lstStyle/>
          <a:p>
            <a:pPr algn="just"/>
            <a:r>
              <a:rPr lang="it-IT" sz="3200" b="1" dirty="0" err="1">
                <a:solidFill>
                  <a:schemeClr val="tx2">
                    <a:lumMod val="50000"/>
                  </a:schemeClr>
                </a:solidFill>
              </a:rPr>
              <a:t>Perfusion</a:t>
            </a:r>
            <a:r>
              <a:rPr lang="it-IT" sz="3200" b="1" dirty="0">
                <a:solidFill>
                  <a:schemeClr val="tx2">
                    <a:lumMod val="50000"/>
                  </a:schemeClr>
                </a:solidFill>
              </a:rPr>
              <a:t> Evaluation with Real-time ICG-</a:t>
            </a:r>
            <a:r>
              <a:rPr lang="it-IT" sz="3200" b="1" dirty="0" err="1">
                <a:solidFill>
                  <a:schemeClr val="tx2">
                    <a:lumMod val="50000"/>
                  </a:schemeClr>
                </a:solidFill>
              </a:rPr>
              <a:t>FlUorescence</a:t>
            </a:r>
            <a:r>
              <a:rPr lang="it-IT" sz="3200" b="1" dirty="0">
                <a:solidFill>
                  <a:schemeClr val="tx2">
                    <a:lumMod val="50000"/>
                  </a:schemeClr>
                </a:solidFill>
              </a:rPr>
              <a:t> in </a:t>
            </a:r>
            <a:r>
              <a:rPr lang="it-IT" sz="3200" b="1" dirty="0" err="1">
                <a:solidFill>
                  <a:schemeClr val="tx2">
                    <a:lumMod val="50000"/>
                  </a:schemeClr>
                </a:solidFill>
              </a:rPr>
              <a:t>inteStinal</a:t>
            </a:r>
            <a:r>
              <a:rPr lang="it-IT" sz="3200" b="1" dirty="0">
                <a:solidFill>
                  <a:schemeClr val="tx2">
                    <a:lumMod val="50000"/>
                  </a:schemeClr>
                </a:solidFill>
              </a:rPr>
              <a:t> </a:t>
            </a:r>
            <a:r>
              <a:rPr lang="it-IT" sz="3200" b="1" dirty="0" err="1">
                <a:solidFill>
                  <a:schemeClr val="tx2">
                    <a:lumMod val="50000"/>
                  </a:schemeClr>
                </a:solidFill>
              </a:rPr>
              <a:t>ischEmia</a:t>
            </a:r>
            <a:endParaRPr lang="it-IT" sz="3200" dirty="0">
              <a:solidFill>
                <a:schemeClr val="tx2">
                  <a:lumMod val="50000"/>
                </a:schemeClr>
              </a:solidFill>
            </a:endParaRPr>
          </a:p>
        </p:txBody>
      </p:sp>
      <p:pic>
        <p:nvPicPr>
          <p:cNvPr id="3" name="Picture 6" descr="Regolamento marchio e patrocinio">
            <a:extLst>
              <a:ext uri="{FF2B5EF4-FFF2-40B4-BE49-F238E27FC236}">
                <a16:creationId xmlns:a16="http://schemas.microsoft.com/office/drawing/2014/main" id="{5F16CF36-AA9B-2E25-A23B-117B730A38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00139" y="5070923"/>
            <a:ext cx="1958775" cy="818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6910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3547E7-C567-DB4E-99BF-2F5F852C3402}"/>
            </a:ext>
          </a:extLst>
        </p:cNvPr>
        <p:cNvGrpSpPr/>
        <p:nvPr/>
      </p:nvGrpSpPr>
      <p:grpSpPr>
        <a:xfrm>
          <a:off x="0" y="0"/>
          <a:ext cx="0" cy="0"/>
          <a:chOff x="0" y="0"/>
          <a:chExt cx="0" cy="0"/>
        </a:xfrm>
      </p:grpSpPr>
      <p:sp>
        <p:nvSpPr>
          <p:cNvPr id="16" name="Rettangolo">
            <a:extLst>
              <a:ext uri="{FF2B5EF4-FFF2-40B4-BE49-F238E27FC236}">
                <a16:creationId xmlns:a16="http://schemas.microsoft.com/office/drawing/2014/main" id="{033C0114-580B-6F91-5716-F869FBC979E2}"/>
              </a:ext>
            </a:extLst>
          </p:cNvPr>
          <p:cNvSpPr/>
          <p:nvPr/>
        </p:nvSpPr>
        <p:spPr>
          <a:xfrm>
            <a:off x="4850811" y="-31726"/>
            <a:ext cx="78134" cy="6889726"/>
          </a:xfrm>
          <a:prstGeom prst="rect">
            <a:avLst/>
          </a:prstGeom>
          <a:solidFill>
            <a:srgbClr val="006666"/>
          </a:solidFill>
          <a:ln w="12700">
            <a:miter lim="400000"/>
          </a:ln>
        </p:spPr>
        <p:txBody>
          <a:bodyPr lIns="35719" tIns="35719" rIns="35719" bIns="35719" anchor="ctr"/>
          <a:lstStyle/>
          <a:p>
            <a:pPr defTabSz="410751">
              <a:defRPr sz="2200">
                <a:solidFill>
                  <a:srgbClr val="FFFFFF"/>
                </a:solidFill>
                <a:latin typeface="Helvetica Neue Medium"/>
                <a:ea typeface="Helvetica Neue Medium"/>
                <a:cs typeface="Helvetica Neue Medium"/>
                <a:sym typeface="Helvetica Neue Medium"/>
              </a:defRPr>
            </a:pPr>
            <a:endParaRPr sz="1547"/>
          </a:p>
        </p:txBody>
      </p:sp>
      <p:sp>
        <p:nvSpPr>
          <p:cNvPr id="14" name="Rettangolo">
            <a:extLst>
              <a:ext uri="{FF2B5EF4-FFF2-40B4-BE49-F238E27FC236}">
                <a16:creationId xmlns:a16="http://schemas.microsoft.com/office/drawing/2014/main" id="{B4D1D4CF-52E5-F871-F87E-D1998F547860}"/>
              </a:ext>
            </a:extLst>
          </p:cNvPr>
          <p:cNvSpPr/>
          <p:nvPr/>
        </p:nvSpPr>
        <p:spPr>
          <a:xfrm>
            <a:off x="5143895" y="4727743"/>
            <a:ext cx="78135" cy="2130257"/>
          </a:xfrm>
          <a:prstGeom prst="rect">
            <a:avLst/>
          </a:prstGeom>
          <a:solidFill>
            <a:srgbClr val="006666"/>
          </a:solidFill>
          <a:ln w="12700">
            <a:miter lim="400000"/>
          </a:ln>
        </p:spPr>
        <p:txBody>
          <a:bodyPr lIns="35719" tIns="35719" rIns="35719" bIns="35719" anchor="ctr"/>
          <a:lstStyle/>
          <a:p>
            <a:pPr defTabSz="410751">
              <a:defRPr sz="2200">
                <a:solidFill>
                  <a:srgbClr val="FFFFFF"/>
                </a:solidFill>
                <a:latin typeface="Helvetica Neue Medium"/>
                <a:ea typeface="Helvetica Neue Medium"/>
                <a:cs typeface="Helvetica Neue Medium"/>
                <a:sym typeface="Helvetica Neue Medium"/>
              </a:defRPr>
            </a:pPr>
            <a:endParaRPr sz="1547"/>
          </a:p>
        </p:txBody>
      </p:sp>
      <p:sp>
        <p:nvSpPr>
          <p:cNvPr id="20" name="Rettangolo">
            <a:extLst>
              <a:ext uri="{FF2B5EF4-FFF2-40B4-BE49-F238E27FC236}">
                <a16:creationId xmlns:a16="http://schemas.microsoft.com/office/drawing/2014/main" id="{3E48504E-2BE1-5F78-03BD-C9938049BE29}"/>
              </a:ext>
            </a:extLst>
          </p:cNvPr>
          <p:cNvSpPr/>
          <p:nvPr/>
        </p:nvSpPr>
        <p:spPr>
          <a:xfrm>
            <a:off x="4964022" y="-33968"/>
            <a:ext cx="45719" cy="6891967"/>
          </a:xfrm>
          <a:prstGeom prst="rect">
            <a:avLst/>
          </a:prstGeom>
          <a:solidFill>
            <a:srgbClr val="006666"/>
          </a:solidFill>
          <a:ln w="12700">
            <a:miter lim="400000"/>
          </a:ln>
        </p:spPr>
        <p:txBody>
          <a:bodyPr lIns="35719" tIns="35719" rIns="35719" bIns="35719" anchor="ctr"/>
          <a:lstStyle/>
          <a:p>
            <a:pPr defTabSz="410751">
              <a:defRPr sz="2200">
                <a:solidFill>
                  <a:srgbClr val="FFFFFF"/>
                </a:solidFill>
                <a:latin typeface="Helvetica Neue Medium"/>
                <a:ea typeface="Helvetica Neue Medium"/>
                <a:cs typeface="Helvetica Neue Medium"/>
                <a:sym typeface="Helvetica Neue Medium"/>
              </a:defRPr>
            </a:pPr>
            <a:endParaRPr sz="1547"/>
          </a:p>
        </p:txBody>
      </p:sp>
      <p:sp>
        <p:nvSpPr>
          <p:cNvPr id="22" name="Rettangolo">
            <a:extLst>
              <a:ext uri="{FF2B5EF4-FFF2-40B4-BE49-F238E27FC236}">
                <a16:creationId xmlns:a16="http://schemas.microsoft.com/office/drawing/2014/main" id="{DADD86C7-15C2-5EFA-C457-CF1A51031D9E}"/>
              </a:ext>
            </a:extLst>
          </p:cNvPr>
          <p:cNvSpPr/>
          <p:nvPr/>
        </p:nvSpPr>
        <p:spPr>
          <a:xfrm>
            <a:off x="5063868" y="-28198"/>
            <a:ext cx="45719" cy="6886197"/>
          </a:xfrm>
          <a:prstGeom prst="rect">
            <a:avLst/>
          </a:prstGeom>
          <a:solidFill>
            <a:srgbClr val="006666"/>
          </a:solidFill>
          <a:ln w="12700">
            <a:miter lim="400000"/>
          </a:ln>
        </p:spPr>
        <p:txBody>
          <a:bodyPr lIns="35719" tIns="35719" rIns="35719" bIns="35719" anchor="ctr"/>
          <a:lstStyle/>
          <a:p>
            <a:pPr defTabSz="410751">
              <a:defRPr sz="2200">
                <a:solidFill>
                  <a:srgbClr val="FFFFFF"/>
                </a:solidFill>
                <a:latin typeface="Helvetica Neue Medium"/>
                <a:ea typeface="Helvetica Neue Medium"/>
                <a:cs typeface="Helvetica Neue Medium"/>
                <a:sym typeface="Helvetica Neue Medium"/>
              </a:defRPr>
            </a:pPr>
            <a:endParaRPr sz="1547"/>
          </a:p>
        </p:txBody>
      </p:sp>
      <p:sp>
        <p:nvSpPr>
          <p:cNvPr id="4" name="CasellaDiTesto 3">
            <a:extLst>
              <a:ext uri="{FF2B5EF4-FFF2-40B4-BE49-F238E27FC236}">
                <a16:creationId xmlns:a16="http://schemas.microsoft.com/office/drawing/2014/main" id="{58444208-2BDF-CBC4-6BD5-3DACE6C61D90}"/>
              </a:ext>
            </a:extLst>
          </p:cNvPr>
          <p:cNvSpPr txBox="1"/>
          <p:nvPr/>
        </p:nvSpPr>
        <p:spPr>
          <a:xfrm>
            <a:off x="5356184" y="5438928"/>
            <a:ext cx="6638864" cy="707886"/>
          </a:xfrm>
          <a:prstGeom prst="rect">
            <a:avLst/>
          </a:prstGeom>
          <a:noFill/>
        </p:spPr>
        <p:txBody>
          <a:bodyPr wrap="square" rtlCol="0">
            <a:spAutoFit/>
          </a:bodyPr>
          <a:lstStyle/>
          <a:p>
            <a:pPr algn="ctr"/>
            <a:r>
              <a:rPr lang="it-IT" sz="2000" b="1" dirty="0" err="1"/>
              <a:t>Surgical</a:t>
            </a:r>
            <a:r>
              <a:rPr lang="it-IT" sz="2000" b="1" dirty="0"/>
              <a:t> </a:t>
            </a:r>
            <a:r>
              <a:rPr lang="it-IT" sz="2000" b="1" dirty="0" err="1"/>
              <a:t>inspiration</a:t>
            </a:r>
            <a:r>
              <a:rPr lang="it-IT" sz="2000" b="1" dirty="0"/>
              <a:t> </a:t>
            </a:r>
            <a:r>
              <a:rPr lang="it-IT" sz="2000" b="1" dirty="0" err="1"/>
              <a:t>comes</a:t>
            </a:r>
            <a:r>
              <a:rPr lang="it-IT" sz="2000" b="1" dirty="0"/>
              <a:t> from a </a:t>
            </a:r>
            <a:r>
              <a:rPr lang="it-IT" sz="2000" b="1" dirty="0" err="1"/>
              <a:t>variety</a:t>
            </a:r>
            <a:r>
              <a:rPr lang="it-IT" sz="2000" b="1" dirty="0"/>
              <a:t> of sources —</a:t>
            </a:r>
          </a:p>
          <a:p>
            <a:pPr algn="ctr"/>
            <a:r>
              <a:rPr lang="it-IT" sz="2000" b="1" dirty="0"/>
              <a:t>I </a:t>
            </a:r>
            <a:r>
              <a:rPr lang="it-IT" sz="2000" b="1" dirty="0" err="1"/>
              <a:t>will</a:t>
            </a:r>
            <a:r>
              <a:rPr lang="it-IT" sz="2000" b="1" dirty="0"/>
              <a:t> </a:t>
            </a:r>
            <a:r>
              <a:rPr lang="it-IT" sz="2000" b="1" dirty="0" err="1"/>
              <a:t>always</a:t>
            </a:r>
            <a:r>
              <a:rPr lang="it-IT" sz="2000" b="1" dirty="0"/>
              <a:t> be </a:t>
            </a:r>
            <a:r>
              <a:rPr lang="it-IT" sz="2000" b="1" dirty="0" err="1"/>
              <a:t>grateful</a:t>
            </a:r>
            <a:r>
              <a:rPr lang="it-IT" sz="2000" b="1" dirty="0"/>
              <a:t> to </a:t>
            </a:r>
            <a:r>
              <a:rPr lang="it-IT" sz="2000" b="1" i="1" dirty="0"/>
              <a:t>mine</a:t>
            </a:r>
            <a:r>
              <a:rPr lang="it-IT" sz="2000" b="1" dirty="0"/>
              <a:t>.</a:t>
            </a:r>
          </a:p>
        </p:txBody>
      </p:sp>
      <p:pic>
        <p:nvPicPr>
          <p:cNvPr id="2" name="Immagine 1" descr="Immagine che contiene clipart, logo, Elementi grafici, testo&#10;&#10;Il contenuto generato dall'IA potrebbe non essere corretto.">
            <a:extLst>
              <a:ext uri="{FF2B5EF4-FFF2-40B4-BE49-F238E27FC236}">
                <a16:creationId xmlns:a16="http://schemas.microsoft.com/office/drawing/2014/main" id="{85BCCB9D-5FF5-0848-1427-0FD87CBBAA16}"/>
              </a:ext>
            </a:extLst>
          </p:cNvPr>
          <p:cNvPicPr>
            <a:picLocks noChangeAspect="1"/>
          </p:cNvPicPr>
          <p:nvPr/>
        </p:nvPicPr>
        <p:blipFill>
          <a:blip r:embed="rId3">
            <a:extLst>
              <a:ext uri="{28A0092B-C50C-407E-A947-70E740481C1C}">
                <a14:useLocalDpi xmlns:a14="http://schemas.microsoft.com/office/drawing/2010/main" val="0"/>
              </a:ext>
            </a:extLst>
          </a:blip>
          <a:srcRect l="16880" t="17541" r="20305" b="18265"/>
          <a:stretch>
            <a:fillRect/>
          </a:stretch>
        </p:blipFill>
        <p:spPr>
          <a:xfrm>
            <a:off x="5316701" y="1082917"/>
            <a:ext cx="3616591" cy="2464012"/>
          </a:xfrm>
          <a:prstGeom prst="rect">
            <a:avLst/>
          </a:prstGeom>
        </p:spPr>
      </p:pic>
      <p:sp>
        <p:nvSpPr>
          <p:cNvPr id="5" name="CasellaDiTesto 4">
            <a:extLst>
              <a:ext uri="{FF2B5EF4-FFF2-40B4-BE49-F238E27FC236}">
                <a16:creationId xmlns:a16="http://schemas.microsoft.com/office/drawing/2014/main" id="{2D4937E5-1D16-914B-57BF-2E9DA2401836}"/>
              </a:ext>
            </a:extLst>
          </p:cNvPr>
          <p:cNvSpPr txBox="1"/>
          <p:nvPr/>
        </p:nvSpPr>
        <p:spPr>
          <a:xfrm>
            <a:off x="7045482" y="1162674"/>
            <a:ext cx="4890051" cy="1569660"/>
          </a:xfrm>
          <a:prstGeom prst="rect">
            <a:avLst/>
          </a:prstGeom>
          <a:noFill/>
        </p:spPr>
        <p:txBody>
          <a:bodyPr wrap="square" rtlCol="0">
            <a:spAutoFit/>
          </a:bodyPr>
          <a:lstStyle/>
          <a:p>
            <a:pPr algn="just"/>
            <a:r>
              <a:rPr lang="it-IT" sz="3200" b="1" dirty="0" err="1">
                <a:solidFill>
                  <a:schemeClr val="tx2">
                    <a:lumMod val="50000"/>
                  </a:schemeClr>
                </a:solidFill>
              </a:rPr>
              <a:t>Perfusion</a:t>
            </a:r>
            <a:r>
              <a:rPr lang="it-IT" sz="3200" b="1" dirty="0">
                <a:solidFill>
                  <a:schemeClr val="tx2">
                    <a:lumMod val="50000"/>
                  </a:schemeClr>
                </a:solidFill>
              </a:rPr>
              <a:t> Evaluation with Real-time ICG-</a:t>
            </a:r>
            <a:r>
              <a:rPr lang="it-IT" sz="3200" b="1" dirty="0" err="1">
                <a:solidFill>
                  <a:schemeClr val="tx2">
                    <a:lumMod val="50000"/>
                  </a:schemeClr>
                </a:solidFill>
              </a:rPr>
              <a:t>FlUorescence</a:t>
            </a:r>
            <a:r>
              <a:rPr lang="it-IT" sz="3200" b="1" dirty="0">
                <a:solidFill>
                  <a:schemeClr val="tx2">
                    <a:lumMod val="50000"/>
                  </a:schemeClr>
                </a:solidFill>
              </a:rPr>
              <a:t> in </a:t>
            </a:r>
            <a:r>
              <a:rPr lang="it-IT" sz="3200" b="1" dirty="0" err="1">
                <a:solidFill>
                  <a:schemeClr val="tx2">
                    <a:lumMod val="50000"/>
                  </a:schemeClr>
                </a:solidFill>
              </a:rPr>
              <a:t>inteStinal</a:t>
            </a:r>
            <a:r>
              <a:rPr lang="it-IT" sz="3200" b="1" dirty="0">
                <a:solidFill>
                  <a:schemeClr val="tx2">
                    <a:lumMod val="50000"/>
                  </a:schemeClr>
                </a:solidFill>
              </a:rPr>
              <a:t> </a:t>
            </a:r>
            <a:r>
              <a:rPr lang="it-IT" sz="3200" b="1" dirty="0" err="1">
                <a:solidFill>
                  <a:schemeClr val="tx2">
                    <a:lumMod val="50000"/>
                  </a:schemeClr>
                </a:solidFill>
              </a:rPr>
              <a:t>ischEmia</a:t>
            </a:r>
            <a:endParaRPr lang="it-IT" sz="3200" dirty="0">
              <a:solidFill>
                <a:schemeClr val="tx2">
                  <a:lumMod val="50000"/>
                </a:schemeClr>
              </a:solidFill>
            </a:endParaRPr>
          </a:p>
        </p:txBody>
      </p:sp>
      <p:pic>
        <p:nvPicPr>
          <p:cNvPr id="7" name="Immagine 6">
            <a:extLst>
              <a:ext uri="{FF2B5EF4-FFF2-40B4-BE49-F238E27FC236}">
                <a16:creationId xmlns:a16="http://schemas.microsoft.com/office/drawing/2014/main" id="{AEF23DB3-F91B-9BF7-6C5E-059BB5D9A3F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39078" y="1524979"/>
            <a:ext cx="3586384" cy="3586384"/>
          </a:xfrm>
          <a:prstGeom prst="rect">
            <a:avLst/>
          </a:prstGeom>
        </p:spPr>
      </p:pic>
      <p:sp>
        <p:nvSpPr>
          <p:cNvPr id="3" name="CasellaDiTesto 2">
            <a:extLst>
              <a:ext uri="{FF2B5EF4-FFF2-40B4-BE49-F238E27FC236}">
                <a16:creationId xmlns:a16="http://schemas.microsoft.com/office/drawing/2014/main" id="{D6219D31-4E0D-0AB4-8EDC-9D960B956FFD}"/>
              </a:ext>
            </a:extLst>
          </p:cNvPr>
          <p:cNvSpPr txBox="1"/>
          <p:nvPr/>
        </p:nvSpPr>
        <p:spPr>
          <a:xfrm>
            <a:off x="0" y="5146540"/>
            <a:ext cx="3078087" cy="646331"/>
          </a:xfrm>
          <a:prstGeom prst="rect">
            <a:avLst/>
          </a:prstGeom>
          <a:noFill/>
        </p:spPr>
        <p:txBody>
          <a:bodyPr wrap="none" rtlCol="0">
            <a:spAutoFit/>
          </a:bodyPr>
          <a:lstStyle/>
          <a:p>
            <a:pPr algn="r"/>
            <a:r>
              <a:rPr lang="it-IT" u="sng" dirty="0">
                <a:solidFill>
                  <a:schemeClr val="accent1">
                    <a:lumMod val="50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perinid@aou-careggi.toscana.it</a:t>
            </a:r>
            <a:endParaRPr lang="it-IT" u="sng" dirty="0">
              <a:solidFill>
                <a:schemeClr val="accent1">
                  <a:lumMod val="50000"/>
                </a:schemeClr>
              </a:solidFill>
              <a:latin typeface="Times New Roman" panose="02020603050405020304" pitchFamily="18" charset="0"/>
              <a:cs typeface="Times New Roman" panose="02020603050405020304" pitchFamily="18" charset="0"/>
            </a:endParaRPr>
          </a:p>
          <a:p>
            <a:pPr algn="r"/>
            <a:r>
              <a:rPr lang="it-IT" u="sng" dirty="0" err="1">
                <a:solidFill>
                  <a:schemeClr val="accent1">
                    <a:lumMod val="50000"/>
                  </a:schemeClr>
                </a:solidFill>
                <a:latin typeface="Times New Roman" panose="02020603050405020304" pitchFamily="18" charset="0"/>
                <a:cs typeface="Times New Roman" panose="02020603050405020304" pitchFamily="18" charset="0"/>
              </a:rPr>
              <a:t>davina.perini@gmail.com</a:t>
            </a:r>
            <a:endParaRPr lang="it-IT" u="sng"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6" name="Picture 6" descr="Regolamento marchio e patrocinio">
            <a:extLst>
              <a:ext uri="{FF2B5EF4-FFF2-40B4-BE49-F238E27FC236}">
                <a16:creationId xmlns:a16="http://schemas.microsoft.com/office/drawing/2014/main" id="{8295FC05-A6B4-BAB4-1E27-3B0B65AEC8E1}"/>
              </a:ext>
            </a:extLst>
          </p:cNvPr>
          <p:cNvPicPr>
            <a:picLocks noChangeAspect="1" noChangeArrowheads="1"/>
          </p:cNvPicPr>
          <p:nvPr/>
        </p:nvPicPr>
        <p:blipFill>
          <a:blip r:embed="rId6">
            <a:alphaModFix/>
            <a:extLst>
              <a:ext uri="{28A0092B-C50C-407E-A947-70E740481C1C}">
                <a14:useLocalDpi xmlns:a14="http://schemas.microsoft.com/office/drawing/2010/main" val="0"/>
              </a:ext>
            </a:extLst>
          </a:blip>
          <a:srcRect/>
          <a:stretch>
            <a:fillRect/>
          </a:stretch>
        </p:blipFill>
        <p:spPr bwMode="auto">
          <a:xfrm>
            <a:off x="3017863" y="5146540"/>
            <a:ext cx="1698025" cy="709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7134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
            <a:lum/>
          </a:blip>
          <a:srcRect/>
          <a:stretch>
            <a:fillRect/>
          </a:stretch>
        </a:blipFill>
        <a:effectLst/>
      </p:bgPr>
    </p:bg>
    <p:spTree>
      <p:nvGrpSpPr>
        <p:cNvPr id="1" name=""/>
        <p:cNvGrpSpPr/>
        <p:nvPr/>
      </p:nvGrpSpPr>
      <p:grpSpPr>
        <a:xfrm>
          <a:off x="0" y="0"/>
          <a:ext cx="0" cy="0"/>
          <a:chOff x="0" y="0"/>
          <a:chExt cx="0" cy="0"/>
        </a:xfrm>
      </p:grpSpPr>
      <p:sp>
        <p:nvSpPr>
          <p:cNvPr id="3" name="AutoShape 2" descr="https://acoi.it/user/themes/acoi_web/images/logo.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9" name="Rettangolo arrotondato 8"/>
          <p:cNvSpPr/>
          <p:nvPr/>
        </p:nvSpPr>
        <p:spPr>
          <a:xfrm>
            <a:off x="2138402" y="6148710"/>
            <a:ext cx="9967947" cy="434848"/>
          </a:xfrm>
          <a:prstGeom prst="roundRect">
            <a:avLst/>
          </a:prstGeom>
          <a:gradFill flip="none" rotWithShape="1">
            <a:gsLst>
              <a:gs pos="25000">
                <a:srgbClr val="ADC2C2"/>
              </a:gs>
              <a:gs pos="0">
                <a:srgbClr val="006666">
                  <a:tint val="66000"/>
                  <a:satMod val="160000"/>
                </a:srgbClr>
              </a:gs>
              <a:gs pos="64000">
                <a:srgbClr val="006666">
                  <a:tint val="44500"/>
                  <a:satMod val="160000"/>
                </a:srgbClr>
              </a:gs>
              <a:gs pos="94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 name="Immagine 9"/>
          <p:cNvPicPr>
            <a:picLocks noChangeAspect="1"/>
          </p:cNvPicPr>
          <p:nvPr/>
        </p:nvPicPr>
        <p:blipFill>
          <a:blip r:embed="rId4">
            <a:extLst>
              <a:ext uri="{28A0092B-C50C-407E-A947-70E740481C1C}">
                <a14:useLocalDpi xmlns:a14="http://schemas.microsoft.com/office/drawing/2010/main" val="0"/>
              </a:ext>
            </a:extLst>
          </a:blip>
          <a:srcRect/>
          <a:stretch/>
        </p:blipFill>
        <p:spPr>
          <a:xfrm>
            <a:off x="222324" y="5938078"/>
            <a:ext cx="1619568" cy="810111"/>
          </a:xfrm>
          <a:prstGeom prst="rect">
            <a:avLst/>
          </a:prstGeom>
        </p:spPr>
      </p:pic>
      <p:sp>
        <p:nvSpPr>
          <p:cNvPr id="15" name="Rettangolo arrotondato 16">
            <a:extLst>
              <a:ext uri="{FF2B5EF4-FFF2-40B4-BE49-F238E27FC236}">
                <a16:creationId xmlns:a16="http://schemas.microsoft.com/office/drawing/2014/main" id="{DF33AD1C-F7BE-91E5-8373-7914524781A9}"/>
              </a:ext>
            </a:extLst>
          </p:cNvPr>
          <p:cNvSpPr/>
          <p:nvPr/>
        </p:nvSpPr>
        <p:spPr>
          <a:xfrm>
            <a:off x="1" y="331592"/>
            <a:ext cx="12191999" cy="599479"/>
          </a:xfrm>
          <a:prstGeom prst="roundRect">
            <a:avLst/>
          </a:prstGeom>
          <a:solidFill>
            <a:srgbClr val="006666"/>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err="1">
                <a:solidFill>
                  <a:schemeClr val="bg1"/>
                </a:solidFill>
                <a:latin typeface="Book Antiqua" panose="02040602050305030304" pitchFamily="18" charset="0"/>
              </a:rPr>
              <a:t>Perfusion</a:t>
            </a:r>
            <a:r>
              <a:rPr lang="it-IT" b="1" dirty="0">
                <a:solidFill>
                  <a:schemeClr val="bg1"/>
                </a:solidFill>
                <a:latin typeface="Book Antiqua" panose="02040602050305030304" pitchFamily="18" charset="0"/>
              </a:rPr>
              <a:t> Evaluation with Real-time ICG-</a:t>
            </a:r>
            <a:r>
              <a:rPr lang="it-IT" b="1" dirty="0" err="1">
                <a:solidFill>
                  <a:schemeClr val="bg1"/>
                </a:solidFill>
                <a:latin typeface="Book Antiqua" panose="02040602050305030304" pitchFamily="18" charset="0"/>
              </a:rPr>
              <a:t>FlUorescence</a:t>
            </a:r>
            <a:r>
              <a:rPr lang="it-IT" b="1" dirty="0">
                <a:solidFill>
                  <a:schemeClr val="bg1"/>
                </a:solidFill>
                <a:latin typeface="Book Antiqua" panose="02040602050305030304" pitchFamily="18" charset="0"/>
              </a:rPr>
              <a:t> in </a:t>
            </a:r>
            <a:r>
              <a:rPr lang="it-IT" b="1" dirty="0" err="1">
                <a:solidFill>
                  <a:schemeClr val="bg1"/>
                </a:solidFill>
                <a:latin typeface="Book Antiqua" panose="02040602050305030304" pitchFamily="18" charset="0"/>
              </a:rPr>
              <a:t>inteStinal</a:t>
            </a:r>
            <a:r>
              <a:rPr lang="it-IT" b="1" dirty="0">
                <a:solidFill>
                  <a:schemeClr val="bg1"/>
                </a:solidFill>
                <a:latin typeface="Book Antiqua" panose="02040602050305030304" pitchFamily="18" charset="0"/>
              </a:rPr>
              <a:t> </a:t>
            </a:r>
            <a:r>
              <a:rPr lang="it-IT" b="1" dirty="0" err="1">
                <a:solidFill>
                  <a:schemeClr val="bg1"/>
                </a:solidFill>
                <a:latin typeface="Book Antiqua" panose="02040602050305030304" pitchFamily="18" charset="0"/>
              </a:rPr>
              <a:t>ischEmia</a:t>
            </a:r>
            <a:endParaRPr lang="it-IT" dirty="0">
              <a:solidFill>
                <a:schemeClr val="bg1"/>
              </a:solidFill>
              <a:latin typeface="Book Antiqua" panose="02040602050305030304" pitchFamily="18" charset="0"/>
            </a:endParaRPr>
          </a:p>
        </p:txBody>
      </p:sp>
      <p:pic>
        <p:nvPicPr>
          <p:cNvPr id="1030" name="Picture 6" descr="Regolamento marchio e patrocinio">
            <a:extLst>
              <a:ext uri="{FF2B5EF4-FFF2-40B4-BE49-F238E27FC236}">
                <a16:creationId xmlns:a16="http://schemas.microsoft.com/office/drawing/2014/main" id="{C694A84E-C900-FB57-6E02-114AB2D96636}"/>
              </a:ext>
            </a:extLst>
          </p:cNvPr>
          <p:cNvPicPr>
            <a:picLocks noChangeAspect="1" noChangeArrowheads="1"/>
          </p:cNvPicPr>
          <p:nvPr/>
        </p:nvPicPr>
        <p:blipFill>
          <a:blip r:embed="rId5">
            <a:alphaModFix/>
            <a:extLst>
              <a:ext uri="{28A0092B-C50C-407E-A947-70E740481C1C}">
                <a14:useLocalDpi xmlns:a14="http://schemas.microsoft.com/office/drawing/2010/main" val="0"/>
              </a:ext>
            </a:extLst>
          </a:blip>
          <a:srcRect/>
          <a:stretch>
            <a:fillRect/>
          </a:stretch>
        </p:blipFill>
        <p:spPr bwMode="auto">
          <a:xfrm>
            <a:off x="10363404" y="5984078"/>
            <a:ext cx="1828596" cy="764111"/>
          </a:xfrm>
          <a:prstGeom prst="rect">
            <a:avLst/>
          </a:prstGeom>
          <a:noFill/>
          <a:extLst>
            <a:ext uri="{909E8E84-426E-40DD-AFC4-6F175D3DCCD1}">
              <a14:hiddenFill xmlns:a14="http://schemas.microsoft.com/office/drawing/2010/main">
                <a:solidFill>
                  <a:srgbClr val="FFFFFF"/>
                </a:solidFill>
              </a14:hiddenFill>
            </a:ext>
          </a:extLst>
        </p:spPr>
      </p:pic>
      <p:sp>
        <p:nvSpPr>
          <p:cNvPr id="16" name="CasellaDiTesto 15">
            <a:extLst>
              <a:ext uri="{FF2B5EF4-FFF2-40B4-BE49-F238E27FC236}">
                <a16:creationId xmlns:a16="http://schemas.microsoft.com/office/drawing/2014/main" id="{F48E799B-654F-2033-6979-3ACEE5E155FF}"/>
              </a:ext>
            </a:extLst>
          </p:cNvPr>
          <p:cNvSpPr txBox="1"/>
          <p:nvPr/>
        </p:nvSpPr>
        <p:spPr>
          <a:xfrm>
            <a:off x="7648137" y="6553505"/>
            <a:ext cx="3144687" cy="307777"/>
          </a:xfrm>
          <a:prstGeom prst="rect">
            <a:avLst/>
          </a:prstGeom>
          <a:noFill/>
        </p:spPr>
        <p:txBody>
          <a:bodyPr wrap="square" rtlCol="0">
            <a:spAutoFit/>
          </a:bodyPr>
          <a:lstStyle/>
          <a:p>
            <a:pPr algn="ctr"/>
            <a:r>
              <a:rPr lang="it-IT" sz="1400" b="1" dirty="0">
                <a:solidFill>
                  <a:srgbClr val="006666"/>
                </a:solidFill>
                <a:effectLst>
                  <a:outerShdw sx="1000" sy="1000" algn="tl">
                    <a:srgbClr val="000000"/>
                  </a:outerShdw>
                </a:effectLst>
                <a:latin typeface="Book Antiqua" panose="02040602050305030304" pitchFamily="18" charset="0"/>
              </a:rPr>
              <a:t>PERFUSE study </a:t>
            </a:r>
            <a:r>
              <a:rPr lang="it-IT" sz="1200" dirty="0">
                <a:solidFill>
                  <a:srgbClr val="006666"/>
                </a:solidFill>
                <a:effectLst>
                  <a:outerShdw sx="1000" sy="1000" algn="tl">
                    <a:srgbClr val="000000"/>
                  </a:outerShdw>
                </a:effectLst>
                <a:latin typeface="Book Antiqua" panose="02040602050305030304" pitchFamily="18" charset="0"/>
              </a:rPr>
              <a:t>- Perini D et al.</a:t>
            </a:r>
          </a:p>
        </p:txBody>
      </p:sp>
      <p:sp>
        <p:nvSpPr>
          <p:cNvPr id="4" name="CasellaDiTesto 3">
            <a:extLst>
              <a:ext uri="{FF2B5EF4-FFF2-40B4-BE49-F238E27FC236}">
                <a16:creationId xmlns:a16="http://schemas.microsoft.com/office/drawing/2014/main" id="{2D815BAC-4A6C-109F-CEAE-92AFA42BE474}"/>
              </a:ext>
            </a:extLst>
          </p:cNvPr>
          <p:cNvSpPr txBox="1"/>
          <p:nvPr/>
        </p:nvSpPr>
        <p:spPr>
          <a:xfrm>
            <a:off x="467193" y="1231566"/>
            <a:ext cx="11257614" cy="2616101"/>
          </a:xfrm>
          <a:prstGeom prst="rect">
            <a:avLst/>
          </a:prstGeom>
          <a:noFill/>
        </p:spPr>
        <p:txBody>
          <a:bodyPr wrap="square" rtlCol="0">
            <a:spAutoFit/>
          </a:bodyPr>
          <a:lstStyle/>
          <a:p>
            <a:pPr algn="ctr"/>
            <a:r>
              <a:rPr lang="it-IT" sz="2400" b="1" dirty="0">
                <a:solidFill>
                  <a:srgbClr val="006666"/>
                </a:solidFill>
                <a:latin typeface="Book Antiqua" panose="02040602050305030304" pitchFamily="18" charset="0"/>
              </a:rPr>
              <a:t>DISCLOSURES</a:t>
            </a:r>
          </a:p>
          <a:p>
            <a:endParaRPr lang="it-IT" sz="2000" dirty="0">
              <a:latin typeface="Book Antiqua" panose="02040602050305030304" pitchFamily="18" charset="0"/>
            </a:endParaRPr>
          </a:p>
          <a:p>
            <a:pPr marL="285750" indent="-285750">
              <a:buFontTx/>
              <a:buChar char="-"/>
            </a:pPr>
            <a:r>
              <a:rPr lang="it-IT" sz="2000" dirty="0">
                <a:latin typeface="Book Antiqua" panose="02040602050305030304" pitchFamily="18" charset="0"/>
              </a:rPr>
              <a:t>No </a:t>
            </a:r>
            <a:r>
              <a:rPr lang="it-IT" sz="2000" dirty="0" err="1">
                <a:latin typeface="Book Antiqua" panose="02040602050305030304" pitchFamily="18" charset="0"/>
              </a:rPr>
              <a:t>financial</a:t>
            </a:r>
            <a:r>
              <a:rPr lang="it-IT" sz="2000" dirty="0">
                <a:latin typeface="Book Antiqua" panose="02040602050305030304" pitchFamily="18" charset="0"/>
              </a:rPr>
              <a:t> </a:t>
            </a:r>
            <a:r>
              <a:rPr lang="it-IT" sz="2000" dirty="0" err="1">
                <a:latin typeface="Book Antiqua" panose="02040602050305030304" pitchFamily="18" charset="0"/>
              </a:rPr>
              <a:t>conflicts</a:t>
            </a:r>
            <a:r>
              <a:rPr lang="it-IT" sz="2000" dirty="0">
                <a:latin typeface="Book Antiqua" panose="02040602050305030304" pitchFamily="18" charset="0"/>
              </a:rPr>
              <a:t> of </a:t>
            </a:r>
            <a:r>
              <a:rPr lang="it-IT" sz="2000" dirty="0" err="1">
                <a:latin typeface="Book Antiqua" panose="02040602050305030304" pitchFamily="18" charset="0"/>
              </a:rPr>
              <a:t>interest</a:t>
            </a:r>
            <a:r>
              <a:rPr lang="it-IT" sz="2000" dirty="0">
                <a:latin typeface="Book Antiqua" panose="02040602050305030304" pitchFamily="18" charset="0"/>
              </a:rPr>
              <a:t>.</a:t>
            </a:r>
          </a:p>
          <a:p>
            <a:pPr marL="285750" indent="-285750">
              <a:buFontTx/>
              <a:buChar char="-"/>
            </a:pPr>
            <a:r>
              <a:rPr lang="it-IT" sz="2000" dirty="0">
                <a:latin typeface="Book Antiqua" panose="02040602050305030304" pitchFamily="18" charset="0"/>
              </a:rPr>
              <a:t>The study </a:t>
            </a:r>
            <a:r>
              <a:rPr lang="it-IT" sz="2000" dirty="0" err="1">
                <a:latin typeface="Book Antiqua" panose="02040602050305030304" pitchFamily="18" charset="0"/>
              </a:rPr>
              <a:t>is</a:t>
            </a:r>
            <a:r>
              <a:rPr lang="it-IT" sz="2000" dirty="0">
                <a:latin typeface="Book Antiqua" panose="02040602050305030304" pitchFamily="18" charset="0"/>
              </a:rPr>
              <a:t> </a:t>
            </a:r>
            <a:r>
              <a:rPr lang="it-IT" sz="2000" dirty="0" err="1">
                <a:latin typeface="Book Antiqua" panose="02040602050305030304" pitchFamily="18" charset="0"/>
              </a:rPr>
              <a:t>still</a:t>
            </a:r>
            <a:r>
              <a:rPr lang="it-IT" sz="2000" dirty="0">
                <a:latin typeface="Book Antiqua" panose="02040602050305030304" pitchFamily="18" charset="0"/>
              </a:rPr>
              <a:t> under </a:t>
            </a:r>
            <a:r>
              <a:rPr lang="it-IT" sz="2000" dirty="0" err="1">
                <a:latin typeface="Book Antiqua" panose="02040602050305030304" pitchFamily="18" charset="0"/>
              </a:rPr>
              <a:t>approval</a:t>
            </a:r>
            <a:r>
              <a:rPr lang="it-IT" sz="2000" dirty="0">
                <a:latin typeface="Book Antiqua" panose="02040602050305030304" pitchFamily="18" charset="0"/>
              </a:rPr>
              <a:t> by the Ethics Committee.</a:t>
            </a:r>
          </a:p>
          <a:p>
            <a:endParaRPr lang="it-IT" sz="2000" dirty="0">
              <a:latin typeface="Book Antiqua" panose="02040602050305030304" pitchFamily="18" charset="0"/>
            </a:endParaRPr>
          </a:p>
          <a:p>
            <a:endParaRPr lang="it-IT" sz="2000" dirty="0">
              <a:latin typeface="Book Antiqua" panose="02040602050305030304" pitchFamily="18" charset="0"/>
            </a:endParaRPr>
          </a:p>
          <a:p>
            <a:pPr marL="285750" indent="-285750">
              <a:buFontTx/>
              <a:buChar char="-"/>
            </a:pPr>
            <a:r>
              <a:rPr lang="it-IT" sz="2000" b="1" dirty="0">
                <a:latin typeface="Book Antiqua" panose="02040602050305030304" pitchFamily="18" charset="0"/>
              </a:rPr>
              <a:t>Like </a:t>
            </a:r>
            <a:r>
              <a:rPr lang="it-IT" sz="2000" b="1" dirty="0" err="1">
                <a:latin typeface="Book Antiqua" panose="02040602050305030304" pitchFamily="18" charset="0"/>
              </a:rPr>
              <a:t>all</a:t>
            </a:r>
            <a:r>
              <a:rPr lang="it-IT" sz="2000" b="1" dirty="0">
                <a:latin typeface="Book Antiqua" panose="02040602050305030304" pitchFamily="18" charset="0"/>
              </a:rPr>
              <a:t> </a:t>
            </a:r>
            <a:r>
              <a:rPr lang="it-IT" sz="2000" b="1" dirty="0" err="1">
                <a:latin typeface="Book Antiqua" panose="02040602050305030304" pitchFamily="18" charset="0"/>
              </a:rPr>
              <a:t>novel</a:t>
            </a:r>
            <a:r>
              <a:rPr lang="it-IT" sz="2000" b="1" dirty="0">
                <a:latin typeface="Book Antiqua" panose="02040602050305030304" pitchFamily="18" charset="0"/>
              </a:rPr>
              <a:t> </a:t>
            </a:r>
            <a:r>
              <a:rPr lang="it-IT" sz="2000" b="1" dirty="0" err="1">
                <a:latin typeface="Book Antiqua" panose="02040602050305030304" pitchFamily="18" charset="0"/>
              </a:rPr>
              <a:t>approaches</a:t>
            </a:r>
            <a:r>
              <a:rPr lang="it-IT" sz="2000" b="1" dirty="0">
                <a:latin typeface="Book Antiqua" panose="02040602050305030304" pitchFamily="18" charset="0"/>
              </a:rPr>
              <a:t> and </a:t>
            </a:r>
            <a:r>
              <a:rPr lang="it-IT" sz="2000" b="1" dirty="0" err="1">
                <a:latin typeface="Book Antiqua" panose="02040602050305030304" pitchFamily="18" charset="0"/>
              </a:rPr>
              <a:t>ideas</a:t>
            </a:r>
            <a:r>
              <a:rPr lang="it-IT" sz="2000" b="1" dirty="0">
                <a:latin typeface="Book Antiqua" panose="02040602050305030304" pitchFamily="18" charset="0"/>
              </a:rPr>
              <a:t>, </a:t>
            </a:r>
            <a:r>
              <a:rPr lang="it-IT" sz="2000" b="1" dirty="0" err="1">
                <a:latin typeface="Book Antiqua" panose="02040602050305030304" pitchFamily="18" charset="0"/>
              </a:rPr>
              <a:t>these</a:t>
            </a:r>
            <a:r>
              <a:rPr lang="it-IT" sz="2000" b="1" dirty="0">
                <a:latin typeface="Book Antiqua" panose="02040602050305030304" pitchFamily="18" charset="0"/>
              </a:rPr>
              <a:t>, </a:t>
            </a:r>
            <a:r>
              <a:rPr lang="it-IT" sz="2000" b="1" dirty="0" err="1">
                <a:latin typeface="Book Antiqua" panose="02040602050305030304" pitchFamily="18" charset="0"/>
              </a:rPr>
              <a:t>too</a:t>
            </a:r>
            <a:r>
              <a:rPr lang="it-IT" sz="2000" b="1" dirty="0">
                <a:latin typeface="Book Antiqua" panose="02040602050305030304" pitchFamily="18" charset="0"/>
              </a:rPr>
              <a:t> are </a:t>
            </a:r>
            <a:r>
              <a:rPr lang="it-IT" sz="2000" b="1" dirty="0" err="1">
                <a:latin typeface="Book Antiqua" panose="02040602050305030304" pitchFamily="18" charset="0"/>
              </a:rPr>
              <a:t>contestable</a:t>
            </a:r>
            <a:r>
              <a:rPr lang="it-IT" sz="2000" b="1" dirty="0">
                <a:latin typeface="Book Antiqua" panose="02040602050305030304" pitchFamily="18" charset="0"/>
              </a:rPr>
              <a:t>.</a:t>
            </a:r>
          </a:p>
          <a:p>
            <a:pPr marL="285750" indent="-285750">
              <a:buFontTx/>
              <a:buChar char="-"/>
            </a:pPr>
            <a:r>
              <a:rPr lang="it-IT" sz="2000" b="1" dirty="0" err="1">
                <a:latin typeface="Book Antiqua" panose="02040602050305030304" pitchFamily="18" charset="0"/>
              </a:rPr>
              <a:t>We</a:t>
            </a:r>
            <a:r>
              <a:rPr lang="it-IT" sz="2000" b="1" dirty="0">
                <a:latin typeface="Book Antiqua" panose="02040602050305030304" pitchFamily="18" charset="0"/>
              </a:rPr>
              <a:t> stand on </a:t>
            </a:r>
            <a:r>
              <a:rPr lang="it-IT" sz="2000" b="1" dirty="0" err="1">
                <a:latin typeface="Book Antiqua" panose="02040602050305030304" pitchFamily="18" charset="0"/>
              </a:rPr>
              <a:t>each</a:t>
            </a:r>
            <a:r>
              <a:rPr lang="it-IT" sz="2000" b="1" dirty="0">
                <a:latin typeface="Book Antiqua" panose="02040602050305030304" pitchFamily="18" charset="0"/>
              </a:rPr>
              <a:t> </a:t>
            </a:r>
            <a:r>
              <a:rPr lang="it-IT" sz="2000" b="1" dirty="0" err="1">
                <a:latin typeface="Book Antiqua" panose="02040602050305030304" pitchFamily="18" charset="0"/>
              </a:rPr>
              <a:t>other’s</a:t>
            </a:r>
            <a:r>
              <a:rPr lang="it-IT" sz="2000" b="1" dirty="0">
                <a:latin typeface="Book Antiqua" panose="02040602050305030304" pitchFamily="18" charset="0"/>
              </a:rPr>
              <a:t> </a:t>
            </a:r>
            <a:r>
              <a:rPr lang="it-IT" sz="2000" b="1" dirty="0" err="1">
                <a:latin typeface="Book Antiqua" panose="02040602050305030304" pitchFamily="18" charset="0"/>
              </a:rPr>
              <a:t>shoulders</a:t>
            </a:r>
            <a:r>
              <a:rPr lang="it-IT" sz="2000" b="1" dirty="0">
                <a:latin typeface="Book Antiqua" panose="02040602050305030304" pitchFamily="18" charset="0"/>
              </a:rPr>
              <a:t>, </a:t>
            </a:r>
            <a:r>
              <a:rPr lang="it-IT" sz="2000" b="1" dirty="0" err="1">
                <a:latin typeface="Book Antiqua" panose="02040602050305030304" pitchFamily="18" charset="0"/>
              </a:rPr>
              <a:t>not</a:t>
            </a:r>
            <a:r>
              <a:rPr lang="it-IT" sz="2000" b="1" dirty="0">
                <a:latin typeface="Book Antiqua" panose="02040602050305030304" pitchFamily="18" charset="0"/>
              </a:rPr>
              <a:t> in </a:t>
            </a:r>
            <a:r>
              <a:rPr lang="it-IT" sz="2000" b="1" dirty="0" err="1">
                <a:latin typeface="Book Antiqua" panose="02040602050305030304" pitchFamily="18" charset="0"/>
              </a:rPr>
              <a:t>each</a:t>
            </a:r>
            <a:r>
              <a:rPr lang="it-IT" sz="2000" b="1" dirty="0">
                <a:latin typeface="Book Antiqua" panose="02040602050305030304" pitchFamily="18" charset="0"/>
              </a:rPr>
              <a:t> </a:t>
            </a:r>
            <a:r>
              <a:rPr lang="it-IT" sz="2000" b="1" dirty="0" err="1">
                <a:latin typeface="Book Antiqua" panose="02040602050305030304" pitchFamily="18" charset="0"/>
              </a:rPr>
              <a:t>other’s</a:t>
            </a:r>
            <a:r>
              <a:rPr lang="it-IT" sz="2000" b="1" dirty="0">
                <a:latin typeface="Book Antiqua" panose="02040602050305030304" pitchFamily="18" charset="0"/>
              </a:rPr>
              <a:t> way.</a:t>
            </a:r>
          </a:p>
        </p:txBody>
      </p:sp>
      <p:sp>
        <p:nvSpPr>
          <p:cNvPr id="5" name="CasellaDiTesto 4">
            <a:extLst>
              <a:ext uri="{FF2B5EF4-FFF2-40B4-BE49-F238E27FC236}">
                <a16:creationId xmlns:a16="http://schemas.microsoft.com/office/drawing/2014/main" id="{54E953F4-929E-B1A4-2169-6EA5C7CA1D26}"/>
              </a:ext>
            </a:extLst>
          </p:cNvPr>
          <p:cNvSpPr txBox="1"/>
          <p:nvPr/>
        </p:nvSpPr>
        <p:spPr>
          <a:xfrm>
            <a:off x="222325" y="5209431"/>
            <a:ext cx="11884024" cy="646331"/>
          </a:xfrm>
          <a:prstGeom prst="rect">
            <a:avLst/>
          </a:prstGeom>
          <a:noFill/>
        </p:spPr>
        <p:txBody>
          <a:bodyPr wrap="square" rtlCol="0">
            <a:spAutoFit/>
          </a:bodyPr>
          <a:lstStyle/>
          <a:p>
            <a:r>
              <a:rPr lang="it-IT" b="1" dirty="0">
                <a:latin typeface="Book Antiqua" panose="02040602050305030304" pitchFamily="18" charset="0"/>
              </a:rPr>
              <a:t>AREA OF RESEARCH: </a:t>
            </a:r>
            <a:r>
              <a:rPr lang="it-IT" dirty="0">
                <a:latin typeface="Book Antiqua" panose="02040602050305030304" pitchFamily="18" charset="0"/>
              </a:rPr>
              <a:t>Emergency Surgery </a:t>
            </a:r>
          </a:p>
          <a:p>
            <a:r>
              <a:rPr lang="it-IT" b="1" dirty="0">
                <a:latin typeface="Book Antiqua" panose="02040602050305030304" pitchFamily="18" charset="0"/>
              </a:rPr>
              <a:t>KEYWORDS: </a:t>
            </a:r>
            <a:r>
              <a:rPr lang="it-IT" dirty="0" err="1">
                <a:latin typeface="Book Antiqua" panose="02040602050305030304" pitchFamily="18" charset="0"/>
              </a:rPr>
              <a:t>Bowel</a:t>
            </a:r>
            <a:r>
              <a:rPr lang="it-IT" dirty="0">
                <a:latin typeface="Book Antiqua" panose="02040602050305030304" pitchFamily="18" charset="0"/>
              </a:rPr>
              <a:t> Ischemia, ICG </a:t>
            </a:r>
            <a:r>
              <a:rPr lang="it-IT" dirty="0" err="1">
                <a:latin typeface="Book Antiqua" panose="02040602050305030304" pitchFamily="18" charset="0"/>
              </a:rPr>
              <a:t>Fluorescence</a:t>
            </a:r>
            <a:r>
              <a:rPr lang="it-IT" dirty="0">
                <a:latin typeface="Book Antiqua" panose="02040602050305030304" pitchFamily="18" charset="0"/>
              </a:rPr>
              <a:t>, </a:t>
            </a:r>
            <a:r>
              <a:rPr lang="it-IT" dirty="0" err="1">
                <a:latin typeface="Book Antiqua" panose="02040602050305030304" pitchFamily="18" charset="0"/>
              </a:rPr>
              <a:t>Navigation</a:t>
            </a:r>
            <a:r>
              <a:rPr lang="it-IT" dirty="0">
                <a:latin typeface="Book Antiqua" panose="02040602050305030304" pitchFamily="18" charset="0"/>
              </a:rPr>
              <a:t> Surgery, Emergency Surgery, </a:t>
            </a:r>
            <a:r>
              <a:rPr lang="it-IT" dirty="0" err="1">
                <a:latin typeface="Book Antiqua" panose="02040602050305030304" pitchFamily="18" charset="0"/>
              </a:rPr>
              <a:t>Laparoscopic</a:t>
            </a:r>
            <a:r>
              <a:rPr lang="it-IT" dirty="0">
                <a:latin typeface="Book Antiqua" panose="02040602050305030304" pitchFamily="18" charset="0"/>
              </a:rPr>
              <a:t> Surgery </a:t>
            </a:r>
          </a:p>
        </p:txBody>
      </p:sp>
    </p:spTree>
    <p:extLst>
      <p:ext uri="{BB962C8B-B14F-4D97-AF65-F5344CB8AC3E}">
        <p14:creationId xmlns:p14="http://schemas.microsoft.com/office/powerpoint/2010/main" val="31042341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338"/>
            <a:lum/>
          </a:blip>
          <a:srcRect/>
          <a:stretch>
            <a:fillRect t="-39000" b="-39000"/>
          </a:stretch>
        </a:blipFill>
        <a:effectLst/>
      </p:bgPr>
    </p:bg>
    <p:spTree>
      <p:nvGrpSpPr>
        <p:cNvPr id="1" name="">
          <a:extLst>
            <a:ext uri="{FF2B5EF4-FFF2-40B4-BE49-F238E27FC236}">
              <a16:creationId xmlns:a16="http://schemas.microsoft.com/office/drawing/2014/main" id="{CC35FA06-7763-DACE-4D64-074077D5C26B}"/>
            </a:ext>
          </a:extLst>
        </p:cNvPr>
        <p:cNvGrpSpPr/>
        <p:nvPr/>
      </p:nvGrpSpPr>
      <p:grpSpPr>
        <a:xfrm>
          <a:off x="0" y="0"/>
          <a:ext cx="0" cy="0"/>
          <a:chOff x="0" y="0"/>
          <a:chExt cx="0" cy="0"/>
        </a:xfrm>
      </p:grpSpPr>
      <p:sp>
        <p:nvSpPr>
          <p:cNvPr id="3" name="AutoShape 2" descr="https://acoi.it/user/themes/acoi_web/images/logo.png">
            <a:extLst>
              <a:ext uri="{FF2B5EF4-FFF2-40B4-BE49-F238E27FC236}">
                <a16:creationId xmlns:a16="http://schemas.microsoft.com/office/drawing/2014/main" id="{10231BB6-573F-22CB-943D-E0CBDCCF0CFD}"/>
              </a:ext>
            </a:extLst>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9" name="Rettangolo arrotondato 8">
            <a:extLst>
              <a:ext uri="{FF2B5EF4-FFF2-40B4-BE49-F238E27FC236}">
                <a16:creationId xmlns:a16="http://schemas.microsoft.com/office/drawing/2014/main" id="{CC1CF979-7090-0E78-8527-D057238C8BA9}"/>
              </a:ext>
            </a:extLst>
          </p:cNvPr>
          <p:cNvSpPr/>
          <p:nvPr/>
        </p:nvSpPr>
        <p:spPr>
          <a:xfrm>
            <a:off x="2138402" y="6148710"/>
            <a:ext cx="9967947" cy="434848"/>
          </a:xfrm>
          <a:prstGeom prst="roundRect">
            <a:avLst/>
          </a:prstGeom>
          <a:gradFill flip="none" rotWithShape="1">
            <a:gsLst>
              <a:gs pos="25000">
                <a:srgbClr val="ADC2C2"/>
              </a:gs>
              <a:gs pos="0">
                <a:srgbClr val="006666">
                  <a:tint val="66000"/>
                  <a:satMod val="160000"/>
                </a:srgbClr>
              </a:gs>
              <a:gs pos="64000">
                <a:srgbClr val="006666">
                  <a:tint val="44500"/>
                  <a:satMod val="160000"/>
                </a:srgbClr>
              </a:gs>
              <a:gs pos="94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7" name="Immagine 6">
            <a:extLst>
              <a:ext uri="{FF2B5EF4-FFF2-40B4-BE49-F238E27FC236}">
                <a16:creationId xmlns:a16="http://schemas.microsoft.com/office/drawing/2014/main" id="{D5366312-329E-4144-A211-FE5035F93A1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22324" y="5938078"/>
            <a:ext cx="1619568" cy="810111"/>
          </a:xfrm>
          <a:prstGeom prst="rect">
            <a:avLst/>
          </a:prstGeom>
        </p:spPr>
      </p:pic>
      <p:pic>
        <p:nvPicPr>
          <p:cNvPr id="11" name="Picture 6" descr="Regolamento marchio e patrocinio">
            <a:extLst>
              <a:ext uri="{FF2B5EF4-FFF2-40B4-BE49-F238E27FC236}">
                <a16:creationId xmlns:a16="http://schemas.microsoft.com/office/drawing/2014/main" id="{79A82922-EAEF-5E5B-B812-13D9F941F508}"/>
              </a:ext>
            </a:extLst>
          </p:cNvPr>
          <p:cNvPicPr>
            <a:picLocks noChangeAspect="1" noChangeArrowheads="1"/>
          </p:cNvPicPr>
          <p:nvPr/>
        </p:nvPicPr>
        <p:blipFill>
          <a:blip r:embed="rId5">
            <a:alphaModFix/>
            <a:extLst>
              <a:ext uri="{28A0092B-C50C-407E-A947-70E740481C1C}">
                <a14:useLocalDpi xmlns:a14="http://schemas.microsoft.com/office/drawing/2010/main" val="0"/>
              </a:ext>
            </a:extLst>
          </a:blip>
          <a:srcRect/>
          <a:stretch>
            <a:fillRect/>
          </a:stretch>
        </p:blipFill>
        <p:spPr bwMode="auto">
          <a:xfrm>
            <a:off x="10363404" y="5984078"/>
            <a:ext cx="1828596" cy="764111"/>
          </a:xfrm>
          <a:prstGeom prst="rect">
            <a:avLst/>
          </a:prstGeom>
          <a:noFill/>
          <a:extLst>
            <a:ext uri="{909E8E84-426E-40DD-AFC4-6F175D3DCCD1}">
              <a14:hiddenFill xmlns:a14="http://schemas.microsoft.com/office/drawing/2010/main">
                <a:solidFill>
                  <a:srgbClr val="FFFFFF"/>
                </a:solidFill>
              </a14:hiddenFill>
            </a:ext>
          </a:extLst>
        </p:spPr>
      </p:pic>
      <p:pic>
        <p:nvPicPr>
          <p:cNvPr id="19" name="Immagine 18">
            <a:extLst>
              <a:ext uri="{FF2B5EF4-FFF2-40B4-BE49-F238E27FC236}">
                <a16:creationId xmlns:a16="http://schemas.microsoft.com/office/drawing/2014/main" id="{27DA14B7-A6A4-3731-6618-8A26E25A6D95}"/>
              </a:ext>
            </a:extLst>
          </p:cNvPr>
          <p:cNvPicPr>
            <a:picLocks noChangeAspect="1"/>
          </p:cNvPicPr>
          <p:nvPr/>
        </p:nvPicPr>
        <p:blipFill>
          <a:blip r:embed="rId6">
            <a:extLst>
              <a:ext uri="{28A0092B-C50C-407E-A947-70E740481C1C}">
                <a14:useLocalDpi xmlns:a14="http://schemas.microsoft.com/office/drawing/2010/main" val="0"/>
              </a:ext>
            </a:extLst>
          </a:blip>
          <a:srcRect l="28877" t="35474" r="26934" b="26356"/>
          <a:stretch>
            <a:fillRect/>
          </a:stretch>
        </p:blipFill>
        <p:spPr>
          <a:xfrm>
            <a:off x="6339374" y="1102325"/>
            <a:ext cx="4971540" cy="2684018"/>
          </a:xfrm>
          <a:prstGeom prst="rect">
            <a:avLst/>
          </a:prstGeom>
        </p:spPr>
      </p:pic>
      <p:pic>
        <p:nvPicPr>
          <p:cNvPr id="21" name="Immagine 20">
            <a:extLst>
              <a:ext uri="{FF2B5EF4-FFF2-40B4-BE49-F238E27FC236}">
                <a16:creationId xmlns:a16="http://schemas.microsoft.com/office/drawing/2014/main" id="{B5112E4E-3E65-5F18-972C-07931AAE07A7}"/>
              </a:ext>
            </a:extLst>
          </p:cNvPr>
          <p:cNvPicPr>
            <a:picLocks noChangeAspect="1"/>
          </p:cNvPicPr>
          <p:nvPr/>
        </p:nvPicPr>
        <p:blipFill>
          <a:blip r:embed="rId7">
            <a:extLst>
              <a:ext uri="{28A0092B-C50C-407E-A947-70E740481C1C}">
                <a14:useLocalDpi xmlns:a14="http://schemas.microsoft.com/office/drawing/2010/main" val="0"/>
              </a:ext>
            </a:extLst>
          </a:blip>
          <a:srcRect l="28635" t="32094" r="27141" b="43164"/>
          <a:stretch>
            <a:fillRect/>
          </a:stretch>
        </p:blipFill>
        <p:spPr>
          <a:xfrm>
            <a:off x="6339374" y="4199780"/>
            <a:ext cx="4971540" cy="1835837"/>
          </a:xfrm>
          <a:prstGeom prst="rect">
            <a:avLst/>
          </a:prstGeom>
        </p:spPr>
      </p:pic>
      <p:pic>
        <p:nvPicPr>
          <p:cNvPr id="23" name="Immagine 22">
            <a:extLst>
              <a:ext uri="{FF2B5EF4-FFF2-40B4-BE49-F238E27FC236}">
                <a16:creationId xmlns:a16="http://schemas.microsoft.com/office/drawing/2014/main" id="{BB35CF8C-AC2F-566F-057A-A9DCAA10CAAF}"/>
              </a:ext>
            </a:extLst>
          </p:cNvPr>
          <p:cNvPicPr>
            <a:picLocks noChangeAspect="1"/>
          </p:cNvPicPr>
          <p:nvPr/>
        </p:nvPicPr>
        <p:blipFill>
          <a:blip r:embed="rId8">
            <a:extLst>
              <a:ext uri="{28A0092B-C50C-407E-A947-70E740481C1C}">
                <a14:useLocalDpi xmlns:a14="http://schemas.microsoft.com/office/drawing/2010/main" val="0"/>
              </a:ext>
            </a:extLst>
          </a:blip>
          <a:srcRect l="28303" t="26781" r="27208" b="49839"/>
          <a:stretch>
            <a:fillRect/>
          </a:stretch>
        </p:blipFill>
        <p:spPr>
          <a:xfrm>
            <a:off x="307975" y="1624379"/>
            <a:ext cx="5014877" cy="1647105"/>
          </a:xfrm>
          <a:prstGeom prst="rect">
            <a:avLst/>
          </a:prstGeom>
        </p:spPr>
      </p:pic>
      <p:pic>
        <p:nvPicPr>
          <p:cNvPr id="25" name="Immagine 24">
            <a:extLst>
              <a:ext uri="{FF2B5EF4-FFF2-40B4-BE49-F238E27FC236}">
                <a16:creationId xmlns:a16="http://schemas.microsoft.com/office/drawing/2014/main" id="{3492BBB4-FDDB-41DA-C3FA-073C9AC4A386}"/>
              </a:ext>
            </a:extLst>
          </p:cNvPr>
          <p:cNvPicPr>
            <a:picLocks noChangeAspect="1"/>
          </p:cNvPicPr>
          <p:nvPr/>
        </p:nvPicPr>
        <p:blipFill>
          <a:blip r:embed="rId9">
            <a:extLst>
              <a:ext uri="{28A0092B-C50C-407E-A947-70E740481C1C}">
                <a14:useLocalDpi xmlns:a14="http://schemas.microsoft.com/office/drawing/2010/main" val="0"/>
              </a:ext>
            </a:extLst>
          </a:blip>
          <a:srcRect l="28809" t="32519" r="28179" b="28451"/>
          <a:stretch>
            <a:fillRect/>
          </a:stretch>
        </p:blipFill>
        <p:spPr>
          <a:xfrm>
            <a:off x="748073" y="3476457"/>
            <a:ext cx="4134679" cy="2344963"/>
          </a:xfrm>
          <a:prstGeom prst="rect">
            <a:avLst/>
          </a:prstGeom>
        </p:spPr>
      </p:pic>
      <p:sp>
        <p:nvSpPr>
          <p:cNvPr id="2" name="Rettangolo arrotondato 16">
            <a:extLst>
              <a:ext uri="{FF2B5EF4-FFF2-40B4-BE49-F238E27FC236}">
                <a16:creationId xmlns:a16="http://schemas.microsoft.com/office/drawing/2014/main" id="{42DE53EC-FB47-0930-2391-98AA238F8630}"/>
              </a:ext>
            </a:extLst>
          </p:cNvPr>
          <p:cNvSpPr/>
          <p:nvPr/>
        </p:nvSpPr>
        <p:spPr>
          <a:xfrm>
            <a:off x="1" y="331592"/>
            <a:ext cx="12191999" cy="599479"/>
          </a:xfrm>
          <a:prstGeom prst="roundRect">
            <a:avLst/>
          </a:prstGeom>
          <a:solidFill>
            <a:srgbClr val="006666"/>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err="1">
                <a:solidFill>
                  <a:schemeClr val="bg1"/>
                </a:solidFill>
                <a:latin typeface="Book Antiqua" panose="02040602050305030304" pitchFamily="18" charset="0"/>
              </a:rPr>
              <a:t>Perfusion</a:t>
            </a:r>
            <a:r>
              <a:rPr lang="it-IT" b="1" dirty="0">
                <a:solidFill>
                  <a:schemeClr val="bg1"/>
                </a:solidFill>
                <a:latin typeface="Book Antiqua" panose="02040602050305030304" pitchFamily="18" charset="0"/>
              </a:rPr>
              <a:t> Evaluation with Real-time ICG-</a:t>
            </a:r>
            <a:r>
              <a:rPr lang="it-IT" b="1" dirty="0" err="1">
                <a:solidFill>
                  <a:schemeClr val="bg1"/>
                </a:solidFill>
                <a:latin typeface="Book Antiqua" panose="02040602050305030304" pitchFamily="18" charset="0"/>
              </a:rPr>
              <a:t>FlUorescence</a:t>
            </a:r>
            <a:r>
              <a:rPr lang="it-IT" b="1" dirty="0">
                <a:solidFill>
                  <a:schemeClr val="bg1"/>
                </a:solidFill>
                <a:latin typeface="Book Antiqua" panose="02040602050305030304" pitchFamily="18" charset="0"/>
              </a:rPr>
              <a:t> in </a:t>
            </a:r>
            <a:r>
              <a:rPr lang="it-IT" b="1" dirty="0" err="1">
                <a:solidFill>
                  <a:schemeClr val="bg1"/>
                </a:solidFill>
                <a:latin typeface="Book Antiqua" panose="02040602050305030304" pitchFamily="18" charset="0"/>
              </a:rPr>
              <a:t>inteStinal</a:t>
            </a:r>
            <a:r>
              <a:rPr lang="it-IT" b="1" dirty="0">
                <a:solidFill>
                  <a:schemeClr val="bg1"/>
                </a:solidFill>
                <a:latin typeface="Book Antiqua" panose="02040602050305030304" pitchFamily="18" charset="0"/>
              </a:rPr>
              <a:t> </a:t>
            </a:r>
            <a:r>
              <a:rPr lang="it-IT" b="1" dirty="0" err="1">
                <a:solidFill>
                  <a:schemeClr val="bg1"/>
                </a:solidFill>
                <a:latin typeface="Book Antiqua" panose="02040602050305030304" pitchFamily="18" charset="0"/>
              </a:rPr>
              <a:t>ischEmia</a:t>
            </a:r>
            <a:endParaRPr lang="it-IT" dirty="0">
              <a:solidFill>
                <a:schemeClr val="bg1"/>
              </a:solidFill>
              <a:latin typeface="Book Antiqua" panose="02040602050305030304" pitchFamily="18" charset="0"/>
            </a:endParaRPr>
          </a:p>
        </p:txBody>
      </p:sp>
      <p:sp>
        <p:nvSpPr>
          <p:cNvPr id="4" name="CasellaDiTesto 3">
            <a:extLst>
              <a:ext uri="{FF2B5EF4-FFF2-40B4-BE49-F238E27FC236}">
                <a16:creationId xmlns:a16="http://schemas.microsoft.com/office/drawing/2014/main" id="{8C9C7A8E-F2CB-47A9-FA42-6DF47416EF2E}"/>
              </a:ext>
            </a:extLst>
          </p:cNvPr>
          <p:cNvSpPr txBox="1"/>
          <p:nvPr/>
        </p:nvSpPr>
        <p:spPr>
          <a:xfrm>
            <a:off x="7648137" y="6553505"/>
            <a:ext cx="3144687" cy="307777"/>
          </a:xfrm>
          <a:prstGeom prst="rect">
            <a:avLst/>
          </a:prstGeom>
          <a:noFill/>
        </p:spPr>
        <p:txBody>
          <a:bodyPr wrap="square" rtlCol="0">
            <a:spAutoFit/>
          </a:bodyPr>
          <a:lstStyle/>
          <a:p>
            <a:pPr algn="ctr"/>
            <a:r>
              <a:rPr lang="it-IT" sz="1400" b="1" dirty="0">
                <a:solidFill>
                  <a:srgbClr val="006666"/>
                </a:solidFill>
                <a:effectLst>
                  <a:outerShdw sx="1000" sy="1000" algn="tl">
                    <a:srgbClr val="000000"/>
                  </a:outerShdw>
                </a:effectLst>
                <a:latin typeface="Book Antiqua" panose="02040602050305030304" pitchFamily="18" charset="0"/>
              </a:rPr>
              <a:t>PERFUSE study </a:t>
            </a:r>
            <a:r>
              <a:rPr lang="it-IT" sz="1200" dirty="0">
                <a:solidFill>
                  <a:srgbClr val="006666"/>
                </a:solidFill>
                <a:effectLst>
                  <a:outerShdw sx="1000" sy="1000" algn="tl">
                    <a:srgbClr val="000000"/>
                  </a:outerShdw>
                </a:effectLst>
                <a:latin typeface="Book Antiqua" panose="02040602050305030304" pitchFamily="18" charset="0"/>
              </a:rPr>
              <a:t>- Perini D et al.</a:t>
            </a:r>
          </a:p>
        </p:txBody>
      </p:sp>
    </p:spTree>
    <p:extLst>
      <p:ext uri="{BB962C8B-B14F-4D97-AF65-F5344CB8AC3E}">
        <p14:creationId xmlns:p14="http://schemas.microsoft.com/office/powerpoint/2010/main" val="26881865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par>
                                <p:cTn id="10" presetID="53" presetClass="entr" presetSubtype="16" fill="hold" nodeType="withEffect">
                                  <p:stCondLst>
                                    <p:cond delay="50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par>
                                <p:cTn id="15" presetID="53" presetClass="entr" presetSubtype="16" fill="hold" nodeType="withEffect">
                                  <p:stCondLst>
                                    <p:cond delay="1000"/>
                                  </p:stCondLst>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fltVal val="0"/>
                                          </p:val>
                                        </p:tav>
                                        <p:tav tm="100000">
                                          <p:val>
                                            <p:strVal val="#ppt_h"/>
                                          </p:val>
                                        </p:tav>
                                      </p:tavLst>
                                    </p:anim>
                                    <p:animEffect transition="in" filter="fade">
                                      <p:cBhvr>
                                        <p:cTn id="19" dur="500"/>
                                        <p:tgtEl>
                                          <p:spTgt spid="25"/>
                                        </p:tgtEl>
                                      </p:cBhvr>
                                    </p:animEffect>
                                  </p:childTnLst>
                                </p:cTn>
                              </p:par>
                              <p:par>
                                <p:cTn id="20" presetID="53" presetClass="entr" presetSubtype="16" fill="hold" nodeType="withEffect">
                                  <p:stCondLst>
                                    <p:cond delay="150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
            <a:lum/>
          </a:blip>
          <a:srcRect/>
          <a:stretch>
            <a:fillRect/>
          </a:stretch>
        </a:blipFill>
        <a:effectLst/>
      </p:bgPr>
    </p:bg>
    <p:spTree>
      <p:nvGrpSpPr>
        <p:cNvPr id="1" name="">
          <a:extLst>
            <a:ext uri="{FF2B5EF4-FFF2-40B4-BE49-F238E27FC236}">
              <a16:creationId xmlns:a16="http://schemas.microsoft.com/office/drawing/2014/main" id="{306C87D2-6518-518F-6932-3C55EBEB329E}"/>
            </a:ext>
          </a:extLst>
        </p:cNvPr>
        <p:cNvGrpSpPr/>
        <p:nvPr/>
      </p:nvGrpSpPr>
      <p:grpSpPr>
        <a:xfrm>
          <a:off x="0" y="0"/>
          <a:ext cx="0" cy="0"/>
          <a:chOff x="0" y="0"/>
          <a:chExt cx="0" cy="0"/>
        </a:xfrm>
      </p:grpSpPr>
      <p:sp>
        <p:nvSpPr>
          <p:cNvPr id="3" name="AutoShape 2" descr="https://acoi.it/user/themes/acoi_web/images/logo.png">
            <a:extLst>
              <a:ext uri="{FF2B5EF4-FFF2-40B4-BE49-F238E27FC236}">
                <a16:creationId xmlns:a16="http://schemas.microsoft.com/office/drawing/2014/main" id="{DD816D5D-519C-CA15-E1AF-434E092B37DE}"/>
              </a:ext>
            </a:extLst>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9" name="Rettangolo arrotondato 8">
            <a:extLst>
              <a:ext uri="{FF2B5EF4-FFF2-40B4-BE49-F238E27FC236}">
                <a16:creationId xmlns:a16="http://schemas.microsoft.com/office/drawing/2014/main" id="{63814825-5901-1D96-FB67-C94288CF650B}"/>
              </a:ext>
            </a:extLst>
          </p:cNvPr>
          <p:cNvSpPr/>
          <p:nvPr/>
        </p:nvSpPr>
        <p:spPr>
          <a:xfrm>
            <a:off x="2138402" y="6148710"/>
            <a:ext cx="9967947" cy="434848"/>
          </a:xfrm>
          <a:prstGeom prst="roundRect">
            <a:avLst/>
          </a:prstGeom>
          <a:gradFill flip="none" rotWithShape="1">
            <a:gsLst>
              <a:gs pos="25000">
                <a:srgbClr val="ADC2C2"/>
              </a:gs>
              <a:gs pos="0">
                <a:srgbClr val="006666">
                  <a:tint val="66000"/>
                  <a:satMod val="160000"/>
                </a:srgbClr>
              </a:gs>
              <a:gs pos="64000">
                <a:srgbClr val="006666">
                  <a:tint val="44500"/>
                  <a:satMod val="160000"/>
                </a:srgbClr>
              </a:gs>
              <a:gs pos="94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 name="Immagine 9">
            <a:extLst>
              <a:ext uri="{FF2B5EF4-FFF2-40B4-BE49-F238E27FC236}">
                <a16:creationId xmlns:a16="http://schemas.microsoft.com/office/drawing/2014/main" id="{D2E02BE0-A3F7-6854-568B-9D471F0EBA4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22324" y="5938078"/>
            <a:ext cx="1619568" cy="810111"/>
          </a:xfrm>
          <a:prstGeom prst="rect">
            <a:avLst/>
          </a:prstGeom>
        </p:spPr>
      </p:pic>
      <p:pic>
        <p:nvPicPr>
          <p:cNvPr id="1030" name="Picture 6" descr="Regolamento marchio e patrocinio">
            <a:extLst>
              <a:ext uri="{FF2B5EF4-FFF2-40B4-BE49-F238E27FC236}">
                <a16:creationId xmlns:a16="http://schemas.microsoft.com/office/drawing/2014/main" id="{685A5961-2969-0C50-3FA0-2333D4454927}"/>
              </a:ext>
            </a:extLst>
          </p:cNvPr>
          <p:cNvPicPr>
            <a:picLocks noChangeAspect="1" noChangeArrowheads="1"/>
          </p:cNvPicPr>
          <p:nvPr/>
        </p:nvPicPr>
        <p:blipFill>
          <a:blip r:embed="rId5">
            <a:alphaModFix/>
            <a:extLst>
              <a:ext uri="{28A0092B-C50C-407E-A947-70E740481C1C}">
                <a14:useLocalDpi xmlns:a14="http://schemas.microsoft.com/office/drawing/2010/main" val="0"/>
              </a:ext>
            </a:extLst>
          </a:blip>
          <a:srcRect/>
          <a:stretch>
            <a:fillRect/>
          </a:stretch>
        </p:blipFill>
        <p:spPr bwMode="auto">
          <a:xfrm>
            <a:off x="10363404" y="5984078"/>
            <a:ext cx="1828596" cy="764111"/>
          </a:xfrm>
          <a:prstGeom prst="rect">
            <a:avLst/>
          </a:prstGeom>
          <a:noFill/>
          <a:extLst>
            <a:ext uri="{909E8E84-426E-40DD-AFC4-6F175D3DCCD1}">
              <a14:hiddenFill xmlns:a14="http://schemas.microsoft.com/office/drawing/2010/main">
                <a:solidFill>
                  <a:srgbClr val="FFFFFF"/>
                </a:solidFill>
              </a14:hiddenFill>
            </a:ext>
          </a:extLst>
        </p:spPr>
      </p:pic>
      <p:sp>
        <p:nvSpPr>
          <p:cNvPr id="6" name="Rettangolo arrotondato 16">
            <a:extLst>
              <a:ext uri="{FF2B5EF4-FFF2-40B4-BE49-F238E27FC236}">
                <a16:creationId xmlns:a16="http://schemas.microsoft.com/office/drawing/2014/main" id="{67167FCF-4952-7BA0-8889-DF0F93C55FA1}"/>
              </a:ext>
            </a:extLst>
          </p:cNvPr>
          <p:cNvSpPr/>
          <p:nvPr/>
        </p:nvSpPr>
        <p:spPr>
          <a:xfrm>
            <a:off x="1" y="331592"/>
            <a:ext cx="12191999" cy="599479"/>
          </a:xfrm>
          <a:prstGeom prst="roundRect">
            <a:avLst/>
          </a:prstGeom>
          <a:solidFill>
            <a:srgbClr val="006666"/>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err="1">
                <a:solidFill>
                  <a:schemeClr val="bg1"/>
                </a:solidFill>
                <a:latin typeface="Book Antiqua" panose="02040602050305030304" pitchFamily="18" charset="0"/>
              </a:rPr>
              <a:t>Perfusion</a:t>
            </a:r>
            <a:r>
              <a:rPr lang="it-IT" b="1" dirty="0">
                <a:solidFill>
                  <a:schemeClr val="bg1"/>
                </a:solidFill>
                <a:latin typeface="Book Antiqua" panose="02040602050305030304" pitchFamily="18" charset="0"/>
              </a:rPr>
              <a:t> Evaluation with Real-time ICG-</a:t>
            </a:r>
            <a:r>
              <a:rPr lang="it-IT" b="1" dirty="0" err="1">
                <a:solidFill>
                  <a:schemeClr val="bg1"/>
                </a:solidFill>
                <a:latin typeface="Book Antiqua" panose="02040602050305030304" pitchFamily="18" charset="0"/>
              </a:rPr>
              <a:t>FlUorescence</a:t>
            </a:r>
            <a:r>
              <a:rPr lang="it-IT" b="1" dirty="0">
                <a:solidFill>
                  <a:schemeClr val="bg1"/>
                </a:solidFill>
                <a:latin typeface="Book Antiqua" panose="02040602050305030304" pitchFamily="18" charset="0"/>
              </a:rPr>
              <a:t> in </a:t>
            </a:r>
            <a:r>
              <a:rPr lang="it-IT" b="1" dirty="0" err="1">
                <a:solidFill>
                  <a:schemeClr val="bg1"/>
                </a:solidFill>
                <a:latin typeface="Book Antiqua" panose="02040602050305030304" pitchFamily="18" charset="0"/>
              </a:rPr>
              <a:t>inteStinal</a:t>
            </a:r>
            <a:r>
              <a:rPr lang="it-IT" b="1" dirty="0">
                <a:solidFill>
                  <a:schemeClr val="bg1"/>
                </a:solidFill>
                <a:latin typeface="Book Antiqua" panose="02040602050305030304" pitchFamily="18" charset="0"/>
              </a:rPr>
              <a:t> </a:t>
            </a:r>
            <a:r>
              <a:rPr lang="it-IT" b="1" dirty="0" err="1">
                <a:solidFill>
                  <a:schemeClr val="bg1"/>
                </a:solidFill>
                <a:latin typeface="Book Antiqua" panose="02040602050305030304" pitchFamily="18" charset="0"/>
              </a:rPr>
              <a:t>ischEmia</a:t>
            </a:r>
            <a:endParaRPr lang="it-IT" dirty="0">
              <a:solidFill>
                <a:schemeClr val="bg1"/>
              </a:solidFill>
              <a:latin typeface="Book Antiqua" panose="02040602050305030304" pitchFamily="18" charset="0"/>
            </a:endParaRPr>
          </a:p>
        </p:txBody>
      </p:sp>
      <p:sp>
        <p:nvSpPr>
          <p:cNvPr id="7" name="CasellaDiTesto 6">
            <a:extLst>
              <a:ext uri="{FF2B5EF4-FFF2-40B4-BE49-F238E27FC236}">
                <a16:creationId xmlns:a16="http://schemas.microsoft.com/office/drawing/2014/main" id="{DD95E026-6317-0C38-C9A4-C0EEE10E68DB}"/>
              </a:ext>
            </a:extLst>
          </p:cNvPr>
          <p:cNvSpPr txBox="1"/>
          <p:nvPr/>
        </p:nvSpPr>
        <p:spPr>
          <a:xfrm>
            <a:off x="7648137" y="6553505"/>
            <a:ext cx="3144687" cy="307777"/>
          </a:xfrm>
          <a:prstGeom prst="rect">
            <a:avLst/>
          </a:prstGeom>
          <a:noFill/>
        </p:spPr>
        <p:txBody>
          <a:bodyPr wrap="square" rtlCol="0">
            <a:spAutoFit/>
          </a:bodyPr>
          <a:lstStyle/>
          <a:p>
            <a:pPr algn="ctr"/>
            <a:r>
              <a:rPr lang="it-IT" sz="1400" b="1" dirty="0">
                <a:solidFill>
                  <a:srgbClr val="006666"/>
                </a:solidFill>
                <a:effectLst>
                  <a:outerShdw sx="1000" sy="1000" algn="tl">
                    <a:srgbClr val="000000"/>
                  </a:outerShdw>
                </a:effectLst>
                <a:latin typeface="Book Antiqua" panose="02040602050305030304" pitchFamily="18" charset="0"/>
              </a:rPr>
              <a:t>PERFUSE study </a:t>
            </a:r>
            <a:r>
              <a:rPr lang="it-IT" sz="1200" dirty="0">
                <a:solidFill>
                  <a:srgbClr val="006666"/>
                </a:solidFill>
                <a:effectLst>
                  <a:outerShdw sx="1000" sy="1000" algn="tl">
                    <a:srgbClr val="000000"/>
                  </a:outerShdw>
                </a:effectLst>
                <a:latin typeface="Book Antiqua" panose="02040602050305030304" pitchFamily="18" charset="0"/>
              </a:rPr>
              <a:t>- Perini D et al.</a:t>
            </a:r>
          </a:p>
        </p:txBody>
      </p:sp>
      <p:sp>
        <p:nvSpPr>
          <p:cNvPr id="2" name="CasellaDiTesto 1">
            <a:extLst>
              <a:ext uri="{FF2B5EF4-FFF2-40B4-BE49-F238E27FC236}">
                <a16:creationId xmlns:a16="http://schemas.microsoft.com/office/drawing/2014/main" id="{12B60F58-94D9-3BEE-7776-956A3BF6D69F}"/>
              </a:ext>
            </a:extLst>
          </p:cNvPr>
          <p:cNvSpPr txBox="1"/>
          <p:nvPr/>
        </p:nvSpPr>
        <p:spPr>
          <a:xfrm>
            <a:off x="6096000" y="1586732"/>
            <a:ext cx="5767149" cy="1713354"/>
          </a:xfrm>
          <a:prstGeom prst="rect">
            <a:avLst/>
          </a:prstGeom>
          <a:noFill/>
        </p:spPr>
        <p:txBody>
          <a:bodyPr wrap="square" rtlCol="0">
            <a:spAutoFit/>
          </a:bodyPr>
          <a:lstStyle/>
          <a:p>
            <a:pPr algn="just">
              <a:lnSpc>
                <a:spcPct val="150000"/>
              </a:lnSpc>
            </a:pPr>
            <a:r>
              <a:rPr lang="it-IT" dirty="0">
                <a:latin typeface="Book Antiqua" panose="02040602050305030304" pitchFamily="18" charset="0"/>
              </a:rPr>
              <a:t>The </a:t>
            </a:r>
            <a:r>
              <a:rPr lang="it-IT" b="1" dirty="0">
                <a:latin typeface="Book Antiqua" panose="02040602050305030304" pitchFamily="18" charset="0"/>
              </a:rPr>
              <a:t>2025 WSES position paper </a:t>
            </a:r>
            <a:r>
              <a:rPr lang="it-IT" dirty="0" err="1">
                <a:latin typeface="Book Antiqua" panose="02040602050305030304" pitchFamily="18" charset="0"/>
              </a:rPr>
              <a:t>identified</a:t>
            </a:r>
            <a:r>
              <a:rPr lang="it-IT" dirty="0">
                <a:latin typeface="Book Antiqua" panose="02040602050305030304" pitchFamily="18" charset="0"/>
              </a:rPr>
              <a:t> </a:t>
            </a:r>
            <a:r>
              <a:rPr lang="it-IT" dirty="0" err="1">
                <a:latin typeface="Book Antiqua" panose="02040602050305030304" pitchFamily="18" charset="0"/>
              </a:rPr>
              <a:t>several</a:t>
            </a:r>
            <a:r>
              <a:rPr lang="it-IT" dirty="0">
                <a:latin typeface="Book Antiqua" panose="02040602050305030304" pitchFamily="18" charset="0"/>
              </a:rPr>
              <a:t> </a:t>
            </a:r>
            <a:r>
              <a:rPr lang="it-IT" dirty="0" err="1">
                <a:latin typeface="Book Antiqua" panose="02040602050305030304" pitchFamily="18" charset="0"/>
              </a:rPr>
              <a:t>emergency</a:t>
            </a:r>
            <a:r>
              <a:rPr lang="it-IT" dirty="0">
                <a:latin typeface="Book Antiqua" panose="02040602050305030304" pitchFamily="18" charset="0"/>
              </a:rPr>
              <a:t> </a:t>
            </a:r>
            <a:r>
              <a:rPr lang="it-IT" dirty="0" err="1">
                <a:latin typeface="Book Antiqua" panose="02040602050305030304" pitchFamily="18" charset="0"/>
              </a:rPr>
              <a:t>surgical</a:t>
            </a:r>
            <a:r>
              <a:rPr lang="it-IT" dirty="0">
                <a:latin typeface="Book Antiqua" panose="02040602050305030304" pitchFamily="18" charset="0"/>
              </a:rPr>
              <a:t> </a:t>
            </a:r>
            <a:r>
              <a:rPr lang="it-IT" dirty="0" err="1">
                <a:latin typeface="Book Antiqua" panose="02040602050305030304" pitchFamily="18" charset="0"/>
              </a:rPr>
              <a:t>scenarios</a:t>
            </a:r>
            <a:r>
              <a:rPr lang="it-IT" dirty="0">
                <a:latin typeface="Book Antiqua" panose="02040602050305030304" pitchFamily="18" charset="0"/>
              </a:rPr>
              <a:t> in </a:t>
            </a:r>
            <a:r>
              <a:rPr lang="it-IT" dirty="0" err="1">
                <a:latin typeface="Book Antiqua" panose="02040602050305030304" pitchFamily="18" charset="0"/>
              </a:rPr>
              <a:t>which</a:t>
            </a:r>
            <a:r>
              <a:rPr lang="it-IT" dirty="0">
                <a:latin typeface="Book Antiqua" panose="02040602050305030304" pitchFamily="18" charset="0"/>
              </a:rPr>
              <a:t> </a:t>
            </a:r>
            <a:r>
              <a:rPr lang="it-IT" b="1" dirty="0">
                <a:latin typeface="Book Antiqua" panose="02040602050305030304" pitchFamily="18" charset="0"/>
              </a:rPr>
              <a:t>ICG </a:t>
            </a:r>
            <a:r>
              <a:rPr lang="it-IT" b="1" dirty="0" err="1">
                <a:latin typeface="Book Antiqua" panose="02040602050305030304" pitchFamily="18" charset="0"/>
              </a:rPr>
              <a:t>fluorescence-guided</a:t>
            </a:r>
            <a:r>
              <a:rPr lang="it-IT" b="1" dirty="0">
                <a:latin typeface="Book Antiqua" panose="02040602050305030304" pitchFamily="18" charset="0"/>
              </a:rPr>
              <a:t> </a:t>
            </a:r>
            <a:r>
              <a:rPr lang="it-IT" b="1" dirty="0" err="1">
                <a:latin typeface="Book Antiqua" panose="02040602050305030304" pitchFamily="18" charset="0"/>
              </a:rPr>
              <a:t>procedures</a:t>
            </a:r>
            <a:r>
              <a:rPr lang="it-IT" b="1" dirty="0">
                <a:latin typeface="Book Antiqua" panose="02040602050305030304" pitchFamily="18" charset="0"/>
              </a:rPr>
              <a:t> </a:t>
            </a:r>
            <a:r>
              <a:rPr lang="it-IT" b="1" dirty="0" err="1">
                <a:latin typeface="Book Antiqua" panose="02040602050305030304" pitchFamily="18" charset="0"/>
              </a:rPr>
              <a:t>may</a:t>
            </a:r>
            <a:r>
              <a:rPr lang="it-IT" b="1" dirty="0">
                <a:latin typeface="Book Antiqua" panose="02040602050305030304" pitchFamily="18" charset="0"/>
              </a:rPr>
              <a:t> </a:t>
            </a:r>
            <a:r>
              <a:rPr lang="it-IT" b="1" dirty="0" err="1">
                <a:latin typeface="Book Antiqua" panose="02040602050305030304" pitchFamily="18" charset="0"/>
              </a:rPr>
              <a:t>improve</a:t>
            </a:r>
            <a:r>
              <a:rPr lang="it-IT" b="1" dirty="0">
                <a:latin typeface="Book Antiqua" panose="02040602050305030304" pitchFamily="18" charset="0"/>
              </a:rPr>
              <a:t> </a:t>
            </a:r>
            <a:r>
              <a:rPr lang="it-IT" b="1" dirty="0" err="1">
                <a:latin typeface="Book Antiqua" panose="02040602050305030304" pitchFamily="18" charset="0"/>
              </a:rPr>
              <a:t>patient</a:t>
            </a:r>
            <a:r>
              <a:rPr lang="it-IT" b="1" dirty="0">
                <a:latin typeface="Book Antiqua" panose="02040602050305030304" pitchFamily="18" charset="0"/>
              </a:rPr>
              <a:t> </a:t>
            </a:r>
            <a:r>
              <a:rPr lang="it-IT" b="1" dirty="0" err="1">
                <a:latin typeface="Book Antiqua" panose="02040602050305030304" pitchFamily="18" charset="0"/>
              </a:rPr>
              <a:t>outcomes</a:t>
            </a:r>
            <a:r>
              <a:rPr lang="it-IT" b="1" dirty="0">
                <a:latin typeface="Book Antiqua" panose="02040602050305030304" pitchFamily="18" charset="0"/>
              </a:rPr>
              <a:t>, </a:t>
            </a:r>
            <a:r>
              <a:rPr lang="it-IT" b="1" dirty="0" err="1">
                <a:latin typeface="Book Antiqua" panose="02040602050305030304" pitchFamily="18" charset="0"/>
              </a:rPr>
              <a:t>including</a:t>
            </a:r>
            <a:r>
              <a:rPr lang="it-IT" b="1" dirty="0">
                <a:latin typeface="Book Antiqua" panose="02040602050305030304" pitchFamily="18" charset="0"/>
              </a:rPr>
              <a:t> </a:t>
            </a:r>
            <a:r>
              <a:rPr lang="it-IT" b="1" dirty="0" err="1">
                <a:latin typeface="Book Antiqua" panose="02040602050305030304" pitchFamily="18" charset="0"/>
              </a:rPr>
              <a:t>intestinal</a:t>
            </a:r>
            <a:r>
              <a:rPr lang="it-IT" b="1" dirty="0">
                <a:latin typeface="Book Antiqua" panose="02040602050305030304" pitchFamily="18" charset="0"/>
              </a:rPr>
              <a:t> ischemia.</a:t>
            </a:r>
          </a:p>
        </p:txBody>
      </p:sp>
      <p:pic>
        <p:nvPicPr>
          <p:cNvPr id="4" name="Immagine 3">
            <a:extLst>
              <a:ext uri="{FF2B5EF4-FFF2-40B4-BE49-F238E27FC236}">
                <a16:creationId xmlns:a16="http://schemas.microsoft.com/office/drawing/2014/main" id="{F55489C9-9754-D3BF-5673-CED78EE4F2B3}"/>
              </a:ext>
            </a:extLst>
          </p:cNvPr>
          <p:cNvPicPr>
            <a:picLocks noChangeAspect="1"/>
          </p:cNvPicPr>
          <p:nvPr/>
        </p:nvPicPr>
        <p:blipFill>
          <a:blip r:embed="rId6">
            <a:extLst>
              <a:ext uri="{28A0092B-C50C-407E-A947-70E740481C1C}">
                <a14:useLocalDpi xmlns:a14="http://schemas.microsoft.com/office/drawing/2010/main" val="0"/>
              </a:ext>
            </a:extLst>
          </a:blip>
          <a:srcRect l="28635" t="32094" r="27141" b="43164"/>
          <a:stretch>
            <a:fillRect/>
          </a:stretch>
        </p:blipFill>
        <p:spPr>
          <a:xfrm>
            <a:off x="17929" y="1355283"/>
            <a:ext cx="6096000" cy="2251066"/>
          </a:xfrm>
          <a:prstGeom prst="rect">
            <a:avLst/>
          </a:prstGeom>
        </p:spPr>
      </p:pic>
      <p:sp>
        <p:nvSpPr>
          <p:cNvPr id="5" name="CasellaDiTesto 4">
            <a:extLst>
              <a:ext uri="{FF2B5EF4-FFF2-40B4-BE49-F238E27FC236}">
                <a16:creationId xmlns:a16="http://schemas.microsoft.com/office/drawing/2014/main" id="{C9E6F05B-2F89-B104-E9B3-B587583B2988}"/>
              </a:ext>
            </a:extLst>
          </p:cNvPr>
          <p:cNvSpPr txBox="1"/>
          <p:nvPr/>
        </p:nvSpPr>
        <p:spPr>
          <a:xfrm>
            <a:off x="365707" y="4030561"/>
            <a:ext cx="11247531" cy="1297856"/>
          </a:xfrm>
          <a:prstGeom prst="rect">
            <a:avLst/>
          </a:prstGeom>
          <a:noFill/>
        </p:spPr>
        <p:txBody>
          <a:bodyPr wrap="square" rtlCol="0">
            <a:spAutoFit/>
          </a:bodyPr>
          <a:lstStyle/>
          <a:p>
            <a:pPr algn="just">
              <a:lnSpc>
                <a:spcPct val="150000"/>
              </a:lnSpc>
            </a:pPr>
            <a:r>
              <a:rPr lang="it-IT" dirty="0" err="1">
                <a:latin typeface="Book Antiqua" panose="02040602050305030304" pitchFamily="18" charset="0"/>
              </a:rPr>
              <a:t>Assessing</a:t>
            </a:r>
            <a:r>
              <a:rPr lang="it-IT" dirty="0">
                <a:latin typeface="Book Antiqua" panose="02040602050305030304" pitchFamily="18" charset="0"/>
              </a:rPr>
              <a:t> </a:t>
            </a:r>
            <a:r>
              <a:rPr lang="it-IT" dirty="0" err="1">
                <a:latin typeface="Book Antiqua" panose="02040602050305030304" pitchFamily="18" charset="0"/>
              </a:rPr>
              <a:t>bowel</a:t>
            </a:r>
            <a:r>
              <a:rPr lang="it-IT" dirty="0">
                <a:latin typeface="Book Antiqua" panose="02040602050305030304" pitchFamily="18" charset="0"/>
              </a:rPr>
              <a:t> </a:t>
            </a:r>
            <a:r>
              <a:rPr lang="it-IT" dirty="0" err="1">
                <a:latin typeface="Book Antiqua" panose="02040602050305030304" pitchFamily="18" charset="0"/>
              </a:rPr>
              <a:t>viability</a:t>
            </a:r>
            <a:r>
              <a:rPr lang="it-IT" dirty="0">
                <a:latin typeface="Book Antiqua" panose="02040602050305030304" pitchFamily="18" charset="0"/>
              </a:rPr>
              <a:t> can be </a:t>
            </a:r>
            <a:r>
              <a:rPr lang="it-IT" dirty="0" err="1">
                <a:latin typeface="Book Antiqua" panose="02040602050305030304" pitchFamily="18" charset="0"/>
              </a:rPr>
              <a:t>challenging</a:t>
            </a:r>
            <a:r>
              <a:rPr lang="it-IT" dirty="0">
                <a:latin typeface="Book Antiqua" panose="02040602050305030304" pitchFamily="18" charset="0"/>
              </a:rPr>
              <a:t> </a:t>
            </a:r>
            <a:r>
              <a:rPr lang="it-IT" dirty="0" err="1">
                <a:latin typeface="Book Antiqua" panose="02040602050305030304" pitchFamily="18" charset="0"/>
              </a:rPr>
              <a:t>during</a:t>
            </a:r>
            <a:r>
              <a:rPr lang="it-IT" dirty="0">
                <a:latin typeface="Book Antiqua" panose="02040602050305030304" pitchFamily="18" charset="0"/>
              </a:rPr>
              <a:t> </a:t>
            </a:r>
            <a:r>
              <a:rPr lang="it-IT" dirty="0" err="1">
                <a:latin typeface="Book Antiqua" panose="02040602050305030304" pitchFamily="18" charset="0"/>
              </a:rPr>
              <a:t>emergency</a:t>
            </a:r>
            <a:r>
              <a:rPr lang="it-IT" dirty="0">
                <a:latin typeface="Book Antiqua" panose="02040602050305030304" pitchFamily="18" charset="0"/>
              </a:rPr>
              <a:t> </a:t>
            </a:r>
            <a:r>
              <a:rPr lang="it-IT" dirty="0" err="1">
                <a:latin typeface="Book Antiqua" panose="02040602050305030304" pitchFamily="18" charset="0"/>
              </a:rPr>
              <a:t>surgical</a:t>
            </a:r>
            <a:r>
              <a:rPr lang="it-IT" dirty="0">
                <a:latin typeface="Book Antiqua" panose="02040602050305030304" pitchFamily="18" charset="0"/>
              </a:rPr>
              <a:t> </a:t>
            </a:r>
            <a:r>
              <a:rPr lang="it-IT" dirty="0" err="1">
                <a:latin typeface="Book Antiqua" panose="02040602050305030304" pitchFamily="18" charset="0"/>
              </a:rPr>
              <a:t>procedures</a:t>
            </a:r>
            <a:r>
              <a:rPr lang="it-IT" dirty="0">
                <a:latin typeface="Book Antiqua" panose="02040602050305030304" pitchFamily="18" charset="0"/>
              </a:rPr>
              <a:t>, </a:t>
            </a:r>
            <a:r>
              <a:rPr lang="it-IT" dirty="0" err="1">
                <a:latin typeface="Book Antiqua" panose="02040602050305030304" pitchFamily="18" charset="0"/>
              </a:rPr>
              <a:t>especially</a:t>
            </a:r>
            <a:r>
              <a:rPr lang="it-IT" dirty="0">
                <a:latin typeface="Book Antiqua" panose="02040602050305030304" pitchFamily="18" charset="0"/>
              </a:rPr>
              <a:t> </a:t>
            </a:r>
            <a:r>
              <a:rPr lang="it-IT" dirty="0" err="1">
                <a:latin typeface="Book Antiqua" panose="02040602050305030304" pitchFamily="18" charset="0"/>
              </a:rPr>
              <a:t>regarding</a:t>
            </a:r>
            <a:r>
              <a:rPr lang="it-IT" dirty="0">
                <a:latin typeface="Book Antiqua" panose="02040602050305030304" pitchFamily="18" charset="0"/>
              </a:rPr>
              <a:t> acute </a:t>
            </a:r>
            <a:r>
              <a:rPr lang="it-IT" dirty="0" err="1">
                <a:latin typeface="Book Antiqua" panose="02040602050305030304" pitchFamily="18" charset="0"/>
              </a:rPr>
              <a:t>intestinal</a:t>
            </a:r>
            <a:r>
              <a:rPr lang="it-IT" dirty="0">
                <a:latin typeface="Book Antiqua" panose="02040602050305030304" pitchFamily="18" charset="0"/>
              </a:rPr>
              <a:t> ischemia. </a:t>
            </a:r>
            <a:r>
              <a:rPr lang="it-IT" dirty="0" err="1">
                <a:latin typeface="Book Antiqua" panose="02040602050305030304" pitchFamily="18" charset="0"/>
              </a:rPr>
              <a:t>Intraoperative</a:t>
            </a:r>
            <a:r>
              <a:rPr lang="it-IT" dirty="0">
                <a:latin typeface="Book Antiqua" panose="02040602050305030304" pitchFamily="18" charset="0"/>
              </a:rPr>
              <a:t> ICG </a:t>
            </a:r>
            <a:r>
              <a:rPr lang="it-IT" dirty="0" err="1">
                <a:latin typeface="Book Antiqua" panose="02040602050305030304" pitchFamily="18" charset="0"/>
              </a:rPr>
              <a:t>fluorescence</a:t>
            </a:r>
            <a:r>
              <a:rPr lang="it-IT" dirty="0">
                <a:latin typeface="Book Antiqua" panose="02040602050305030304" pitchFamily="18" charset="0"/>
              </a:rPr>
              <a:t> </a:t>
            </a:r>
            <a:r>
              <a:rPr lang="it-IT" dirty="0" err="1">
                <a:latin typeface="Book Antiqua" panose="02040602050305030304" pitchFamily="18" charset="0"/>
              </a:rPr>
              <a:t>may</a:t>
            </a:r>
            <a:r>
              <a:rPr lang="it-IT" dirty="0">
                <a:latin typeface="Book Antiqua" panose="02040602050305030304" pitchFamily="18" charset="0"/>
              </a:rPr>
              <a:t> be a </a:t>
            </a:r>
            <a:r>
              <a:rPr lang="it-IT" b="1" dirty="0" err="1">
                <a:latin typeface="Book Antiqua" panose="02040602050305030304" pitchFamily="18" charset="0"/>
              </a:rPr>
              <a:t>valuable</a:t>
            </a:r>
            <a:r>
              <a:rPr lang="it-IT" b="1" dirty="0">
                <a:latin typeface="Book Antiqua" panose="02040602050305030304" pitchFamily="18" charset="0"/>
              </a:rPr>
              <a:t> tool for the </a:t>
            </a:r>
            <a:r>
              <a:rPr lang="it-IT" b="1" dirty="0" err="1">
                <a:latin typeface="Book Antiqua" panose="02040602050305030304" pitchFamily="18" charset="0"/>
              </a:rPr>
              <a:t>surgeon</a:t>
            </a:r>
            <a:r>
              <a:rPr lang="it-IT" b="1" dirty="0">
                <a:latin typeface="Book Antiqua" panose="02040602050305030304" pitchFamily="18" charset="0"/>
              </a:rPr>
              <a:t> to determine </a:t>
            </a:r>
            <a:r>
              <a:rPr lang="it-IT" b="1" dirty="0" err="1">
                <a:latin typeface="Book Antiqua" panose="02040602050305030304" pitchFamily="18" charset="0"/>
              </a:rPr>
              <a:t>whether</a:t>
            </a:r>
            <a:r>
              <a:rPr lang="it-IT" b="1" dirty="0">
                <a:latin typeface="Book Antiqua" panose="02040602050305030304" pitchFamily="18" charset="0"/>
              </a:rPr>
              <a:t> </a:t>
            </a:r>
            <a:r>
              <a:rPr lang="it-IT" b="1" dirty="0" err="1">
                <a:latin typeface="Book Antiqua" panose="02040602050305030304" pitchFamily="18" charset="0"/>
              </a:rPr>
              <a:t>bowel</a:t>
            </a:r>
            <a:r>
              <a:rPr lang="it-IT" b="1" dirty="0">
                <a:latin typeface="Book Antiqua" panose="02040602050305030304" pitchFamily="18" charset="0"/>
              </a:rPr>
              <a:t> </a:t>
            </a:r>
            <a:r>
              <a:rPr lang="it-IT" b="1" dirty="0" err="1">
                <a:latin typeface="Book Antiqua" panose="02040602050305030304" pitchFamily="18" charset="0"/>
              </a:rPr>
              <a:t>resection</a:t>
            </a:r>
            <a:r>
              <a:rPr lang="it-IT" b="1" dirty="0">
                <a:latin typeface="Book Antiqua" panose="02040602050305030304" pitchFamily="18" charset="0"/>
              </a:rPr>
              <a:t> </a:t>
            </a:r>
            <a:r>
              <a:rPr lang="it-IT" b="1" dirty="0" err="1">
                <a:latin typeface="Book Antiqua" panose="02040602050305030304" pitchFamily="18" charset="0"/>
              </a:rPr>
              <a:t>is</a:t>
            </a:r>
            <a:r>
              <a:rPr lang="it-IT" b="1" dirty="0">
                <a:latin typeface="Book Antiqua" panose="02040602050305030304" pitchFamily="18" charset="0"/>
              </a:rPr>
              <a:t> </a:t>
            </a:r>
            <a:r>
              <a:rPr lang="it-IT" b="1" dirty="0" err="1">
                <a:latin typeface="Book Antiqua" panose="02040602050305030304" pitchFamily="18" charset="0"/>
              </a:rPr>
              <a:t>necessary</a:t>
            </a:r>
            <a:r>
              <a:rPr lang="it-IT" b="1" dirty="0">
                <a:latin typeface="Book Antiqua" panose="02040602050305030304" pitchFamily="18" charset="0"/>
              </a:rPr>
              <a:t> and to </a:t>
            </a:r>
            <a:r>
              <a:rPr lang="it-IT" b="1" dirty="0" err="1">
                <a:latin typeface="Book Antiqua" panose="02040602050305030304" pitchFamily="18" charset="0"/>
              </a:rPr>
              <a:t>define</a:t>
            </a:r>
            <a:r>
              <a:rPr lang="it-IT" b="1" dirty="0">
                <a:latin typeface="Book Antiqua" panose="02040602050305030304" pitchFamily="18" charset="0"/>
              </a:rPr>
              <a:t> the </a:t>
            </a:r>
            <a:r>
              <a:rPr lang="it-IT" b="1" dirty="0" err="1">
                <a:latin typeface="Book Antiqua" panose="02040602050305030304" pitchFamily="18" charset="0"/>
              </a:rPr>
              <a:t>most</a:t>
            </a:r>
            <a:r>
              <a:rPr lang="it-IT" b="1" dirty="0">
                <a:latin typeface="Book Antiqua" panose="02040602050305030304" pitchFamily="18" charset="0"/>
              </a:rPr>
              <a:t> appropriate </a:t>
            </a:r>
            <a:r>
              <a:rPr lang="it-IT" b="1" dirty="0" err="1">
                <a:latin typeface="Book Antiqua" panose="02040602050305030304" pitchFamily="18" charset="0"/>
              </a:rPr>
              <a:t>resection</a:t>
            </a:r>
            <a:r>
              <a:rPr lang="it-IT" b="1" dirty="0">
                <a:latin typeface="Book Antiqua" panose="02040602050305030304" pitchFamily="18" charset="0"/>
              </a:rPr>
              <a:t> </a:t>
            </a:r>
            <a:r>
              <a:rPr lang="it-IT" b="1" dirty="0" err="1">
                <a:latin typeface="Book Antiqua" panose="02040602050305030304" pitchFamily="18" charset="0"/>
              </a:rPr>
              <a:t>margins</a:t>
            </a:r>
            <a:r>
              <a:rPr lang="it-IT" dirty="0">
                <a:latin typeface="Book Antiqua" panose="02040602050305030304" pitchFamily="18" charset="0"/>
              </a:rPr>
              <a:t>.</a:t>
            </a:r>
          </a:p>
        </p:txBody>
      </p:sp>
    </p:spTree>
    <p:extLst>
      <p:ext uri="{BB962C8B-B14F-4D97-AF65-F5344CB8AC3E}">
        <p14:creationId xmlns:p14="http://schemas.microsoft.com/office/powerpoint/2010/main" val="25411611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000"/>
            <a:lum/>
          </a:blip>
          <a:srcRect/>
          <a:stretch>
            <a:fillRect t="-39000" b="-39000"/>
          </a:stretch>
        </a:blipFill>
        <a:effectLst/>
      </p:bgPr>
    </p:bg>
    <p:spTree>
      <p:nvGrpSpPr>
        <p:cNvPr id="1" name=""/>
        <p:cNvGrpSpPr/>
        <p:nvPr/>
      </p:nvGrpSpPr>
      <p:grpSpPr>
        <a:xfrm>
          <a:off x="0" y="0"/>
          <a:ext cx="0" cy="0"/>
          <a:chOff x="0" y="0"/>
          <a:chExt cx="0" cy="0"/>
        </a:xfrm>
      </p:grpSpPr>
      <p:sp>
        <p:nvSpPr>
          <p:cNvPr id="4" name="AutoShape 2" descr="https://mail.google.com/mail/u/0?ui=2&amp;ik=69c9f31079&amp;attid=0.1.1&amp;permmsgid=msg-f:1817606889530713773&amp;th=19396fd5ffc7e6ad&amp;view=fimg&amp;fur=ip&amp;permmsgid=msg-f:1817606889530713773&amp;sz=s0-l75-ft&amp;attbid=ANGjdJ-XX9EyX2X_LUihEepnPCJL2LvTwJnAjIwFOifOZZhw1Wf8RiDr5s40w1nGfH-8SaF-ZFughTnB-e2hSC5Gk-LbLwMeZCtdltzFAlZRudq1HhGJW1bh1RcOGAw&amp;disp=emb&amp;zw"/>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8" name="Rettangolo arrotondato 7"/>
          <p:cNvSpPr/>
          <p:nvPr/>
        </p:nvSpPr>
        <p:spPr>
          <a:xfrm>
            <a:off x="2138402" y="6148710"/>
            <a:ext cx="9967947" cy="434848"/>
          </a:xfrm>
          <a:prstGeom prst="roundRect">
            <a:avLst/>
          </a:prstGeom>
          <a:gradFill flip="none" rotWithShape="1">
            <a:gsLst>
              <a:gs pos="25000">
                <a:srgbClr val="ADC2C2"/>
              </a:gs>
              <a:gs pos="0">
                <a:srgbClr val="006666">
                  <a:tint val="66000"/>
                  <a:satMod val="160000"/>
                </a:srgbClr>
              </a:gs>
              <a:gs pos="64000">
                <a:srgbClr val="006666">
                  <a:tint val="44500"/>
                  <a:satMod val="160000"/>
                </a:srgbClr>
              </a:gs>
              <a:gs pos="94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 name="Immagine 5">
            <a:extLst>
              <a:ext uri="{FF2B5EF4-FFF2-40B4-BE49-F238E27FC236}">
                <a16:creationId xmlns:a16="http://schemas.microsoft.com/office/drawing/2014/main" id="{F4182EB4-FA43-0B3F-0FBB-929417F0B65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22324" y="5938078"/>
            <a:ext cx="1619568" cy="810111"/>
          </a:xfrm>
          <a:prstGeom prst="rect">
            <a:avLst/>
          </a:prstGeom>
        </p:spPr>
      </p:pic>
      <p:pic>
        <p:nvPicPr>
          <p:cNvPr id="10" name="Picture 6" descr="Regolamento marchio e patrocinio">
            <a:extLst>
              <a:ext uri="{FF2B5EF4-FFF2-40B4-BE49-F238E27FC236}">
                <a16:creationId xmlns:a16="http://schemas.microsoft.com/office/drawing/2014/main" id="{403D85A1-744F-55F6-C2F1-12A7F5D40E93}"/>
              </a:ext>
            </a:extLst>
          </p:cNvPr>
          <p:cNvPicPr>
            <a:picLocks noChangeAspect="1" noChangeArrowheads="1"/>
          </p:cNvPicPr>
          <p:nvPr/>
        </p:nvPicPr>
        <p:blipFill>
          <a:blip r:embed="rId5">
            <a:alphaModFix/>
            <a:extLst>
              <a:ext uri="{28A0092B-C50C-407E-A947-70E740481C1C}">
                <a14:useLocalDpi xmlns:a14="http://schemas.microsoft.com/office/drawing/2010/main" val="0"/>
              </a:ext>
            </a:extLst>
          </a:blip>
          <a:srcRect/>
          <a:stretch>
            <a:fillRect/>
          </a:stretch>
        </p:blipFill>
        <p:spPr bwMode="auto">
          <a:xfrm>
            <a:off x="10363404" y="5984078"/>
            <a:ext cx="1828596" cy="764111"/>
          </a:xfrm>
          <a:prstGeom prst="rect">
            <a:avLst/>
          </a:prstGeom>
          <a:noFill/>
          <a:extLst>
            <a:ext uri="{909E8E84-426E-40DD-AFC4-6F175D3DCCD1}">
              <a14:hiddenFill xmlns:a14="http://schemas.microsoft.com/office/drawing/2010/main">
                <a:solidFill>
                  <a:srgbClr val="FFFFFF"/>
                </a:solidFill>
              </a14:hiddenFill>
            </a:ext>
          </a:extLst>
        </p:spPr>
      </p:pic>
      <p:pic>
        <p:nvPicPr>
          <p:cNvPr id="7" name="Immagine 6">
            <a:extLst>
              <a:ext uri="{FF2B5EF4-FFF2-40B4-BE49-F238E27FC236}">
                <a16:creationId xmlns:a16="http://schemas.microsoft.com/office/drawing/2014/main" id="{03FB2844-E2DF-6862-A00F-2A6460435D1D}"/>
              </a:ext>
            </a:extLst>
          </p:cNvPr>
          <p:cNvPicPr>
            <a:picLocks noChangeAspect="1"/>
          </p:cNvPicPr>
          <p:nvPr/>
        </p:nvPicPr>
        <p:blipFill>
          <a:blip r:embed="rId3">
            <a:extLst>
              <a:ext uri="{28A0092B-C50C-407E-A947-70E740481C1C}">
                <a14:useLocalDpi xmlns:a14="http://schemas.microsoft.com/office/drawing/2010/main" val="0"/>
              </a:ext>
            </a:extLst>
          </a:blip>
          <a:srcRect l="9665" t="10064" r="11981" b="4393"/>
          <a:stretch>
            <a:fillRect/>
          </a:stretch>
        </p:blipFill>
        <p:spPr>
          <a:xfrm>
            <a:off x="222324" y="2847833"/>
            <a:ext cx="1557337" cy="1700214"/>
          </a:xfrm>
          <a:prstGeom prst="rect">
            <a:avLst/>
          </a:prstGeom>
        </p:spPr>
      </p:pic>
      <p:sp>
        <p:nvSpPr>
          <p:cNvPr id="5" name="Rettangolo arrotondato 16">
            <a:extLst>
              <a:ext uri="{FF2B5EF4-FFF2-40B4-BE49-F238E27FC236}">
                <a16:creationId xmlns:a16="http://schemas.microsoft.com/office/drawing/2014/main" id="{E95ADF8C-F8FC-FCEC-2B75-F2622300C41A}"/>
              </a:ext>
            </a:extLst>
          </p:cNvPr>
          <p:cNvSpPr/>
          <p:nvPr/>
        </p:nvSpPr>
        <p:spPr>
          <a:xfrm>
            <a:off x="1" y="331592"/>
            <a:ext cx="12191999" cy="599479"/>
          </a:xfrm>
          <a:prstGeom prst="roundRect">
            <a:avLst/>
          </a:prstGeom>
          <a:solidFill>
            <a:srgbClr val="006666"/>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err="1">
                <a:solidFill>
                  <a:schemeClr val="bg1"/>
                </a:solidFill>
                <a:latin typeface="Book Antiqua" panose="02040602050305030304" pitchFamily="18" charset="0"/>
              </a:rPr>
              <a:t>Perfusion</a:t>
            </a:r>
            <a:r>
              <a:rPr lang="it-IT" b="1" dirty="0">
                <a:solidFill>
                  <a:schemeClr val="bg1"/>
                </a:solidFill>
                <a:latin typeface="Book Antiqua" panose="02040602050305030304" pitchFamily="18" charset="0"/>
              </a:rPr>
              <a:t> Evaluation with Real-time ICG-</a:t>
            </a:r>
            <a:r>
              <a:rPr lang="it-IT" b="1" dirty="0" err="1">
                <a:solidFill>
                  <a:schemeClr val="bg1"/>
                </a:solidFill>
                <a:latin typeface="Book Antiqua" panose="02040602050305030304" pitchFamily="18" charset="0"/>
              </a:rPr>
              <a:t>FlUorescence</a:t>
            </a:r>
            <a:r>
              <a:rPr lang="it-IT" b="1" dirty="0">
                <a:solidFill>
                  <a:schemeClr val="bg1"/>
                </a:solidFill>
                <a:latin typeface="Book Antiqua" panose="02040602050305030304" pitchFamily="18" charset="0"/>
              </a:rPr>
              <a:t> in </a:t>
            </a:r>
            <a:r>
              <a:rPr lang="it-IT" b="1" dirty="0" err="1">
                <a:solidFill>
                  <a:schemeClr val="bg1"/>
                </a:solidFill>
                <a:latin typeface="Book Antiqua" panose="02040602050305030304" pitchFamily="18" charset="0"/>
              </a:rPr>
              <a:t>inteStinal</a:t>
            </a:r>
            <a:r>
              <a:rPr lang="it-IT" b="1" dirty="0">
                <a:solidFill>
                  <a:schemeClr val="bg1"/>
                </a:solidFill>
                <a:latin typeface="Book Antiqua" panose="02040602050305030304" pitchFamily="18" charset="0"/>
              </a:rPr>
              <a:t> </a:t>
            </a:r>
            <a:r>
              <a:rPr lang="it-IT" b="1" dirty="0" err="1">
                <a:solidFill>
                  <a:schemeClr val="bg1"/>
                </a:solidFill>
                <a:latin typeface="Book Antiqua" panose="02040602050305030304" pitchFamily="18" charset="0"/>
              </a:rPr>
              <a:t>ischEmia</a:t>
            </a:r>
            <a:endParaRPr lang="it-IT" dirty="0">
              <a:solidFill>
                <a:schemeClr val="bg1"/>
              </a:solidFill>
              <a:latin typeface="Book Antiqua" panose="02040602050305030304" pitchFamily="18" charset="0"/>
            </a:endParaRPr>
          </a:p>
        </p:txBody>
      </p:sp>
      <p:sp>
        <p:nvSpPr>
          <p:cNvPr id="9" name="CasellaDiTesto 8">
            <a:extLst>
              <a:ext uri="{FF2B5EF4-FFF2-40B4-BE49-F238E27FC236}">
                <a16:creationId xmlns:a16="http://schemas.microsoft.com/office/drawing/2014/main" id="{FB2A863B-F871-E572-9352-E7FB1CC0A220}"/>
              </a:ext>
            </a:extLst>
          </p:cNvPr>
          <p:cNvSpPr txBox="1"/>
          <p:nvPr/>
        </p:nvSpPr>
        <p:spPr>
          <a:xfrm>
            <a:off x="7648137" y="6553505"/>
            <a:ext cx="3144687" cy="307777"/>
          </a:xfrm>
          <a:prstGeom prst="rect">
            <a:avLst/>
          </a:prstGeom>
          <a:noFill/>
        </p:spPr>
        <p:txBody>
          <a:bodyPr wrap="square" rtlCol="0">
            <a:spAutoFit/>
          </a:bodyPr>
          <a:lstStyle/>
          <a:p>
            <a:pPr algn="ctr"/>
            <a:r>
              <a:rPr lang="it-IT" sz="1400" b="1" dirty="0">
                <a:solidFill>
                  <a:srgbClr val="006666"/>
                </a:solidFill>
                <a:effectLst>
                  <a:outerShdw sx="1000" sy="1000" algn="tl">
                    <a:srgbClr val="000000"/>
                  </a:outerShdw>
                </a:effectLst>
                <a:latin typeface="Book Antiqua" panose="02040602050305030304" pitchFamily="18" charset="0"/>
              </a:rPr>
              <a:t>PERFUSE study </a:t>
            </a:r>
            <a:r>
              <a:rPr lang="it-IT" sz="1200" dirty="0">
                <a:solidFill>
                  <a:srgbClr val="006666"/>
                </a:solidFill>
                <a:effectLst>
                  <a:outerShdw sx="1000" sy="1000" algn="tl">
                    <a:srgbClr val="000000"/>
                  </a:outerShdw>
                </a:effectLst>
                <a:latin typeface="Book Antiqua" panose="02040602050305030304" pitchFamily="18" charset="0"/>
              </a:rPr>
              <a:t>- Perini D et al.</a:t>
            </a:r>
          </a:p>
        </p:txBody>
      </p:sp>
      <p:sp>
        <p:nvSpPr>
          <p:cNvPr id="2" name="CasellaDiTesto 1">
            <a:extLst>
              <a:ext uri="{FF2B5EF4-FFF2-40B4-BE49-F238E27FC236}">
                <a16:creationId xmlns:a16="http://schemas.microsoft.com/office/drawing/2014/main" id="{4F2B4B45-8A1D-DD84-B7A9-5EB7E2612B40}"/>
              </a:ext>
            </a:extLst>
          </p:cNvPr>
          <p:cNvSpPr txBox="1"/>
          <p:nvPr/>
        </p:nvSpPr>
        <p:spPr>
          <a:xfrm>
            <a:off x="2001729" y="2013997"/>
            <a:ext cx="9967947" cy="3367886"/>
          </a:xfrm>
          <a:prstGeom prst="rect">
            <a:avLst/>
          </a:prstGeom>
          <a:solidFill>
            <a:schemeClr val="bg1">
              <a:alpha val="67865"/>
            </a:schemeClr>
          </a:solidFill>
          <a:ln w="28575">
            <a:solidFill>
              <a:srgbClr val="006666"/>
            </a:solidFill>
          </a:ln>
        </p:spPr>
        <p:txBody>
          <a:bodyPr wrap="square" lIns="180000" tIns="36000" rIns="180000" bIns="144000" anchor="ctr" anchorCtr="0">
            <a:spAutoFit/>
          </a:bodyPr>
          <a:lstStyle/>
          <a:p>
            <a:pPr algn="just">
              <a:lnSpc>
                <a:spcPct val="150000"/>
              </a:lnSpc>
            </a:pPr>
            <a:r>
              <a:rPr lang="en-US" sz="2000" dirty="0">
                <a:latin typeface="Book Antiqua" panose="02040602050305030304" pitchFamily="18" charset="0"/>
                <a:ea typeface="Arial" panose="020B0604020202020204" pitchFamily="34" charset="0"/>
                <a:cs typeface="Arial" panose="020B0604020202020204" pitchFamily="34" charset="0"/>
              </a:rPr>
              <a:t>The PERFUSE study aims to </a:t>
            </a:r>
            <a:r>
              <a:rPr lang="en-US" sz="2000" b="1" dirty="0">
                <a:latin typeface="Book Antiqua" panose="02040602050305030304" pitchFamily="18" charset="0"/>
                <a:ea typeface="Arial" panose="020B0604020202020204" pitchFamily="34" charset="0"/>
                <a:cs typeface="Arial" panose="020B0604020202020204" pitchFamily="34" charset="0"/>
              </a:rPr>
              <a:t>compare standard intraoperative assessment (surgeon’s visual assessment) with ICG-fluorescence–guided evaluation of bowel viability</a:t>
            </a:r>
            <a:r>
              <a:rPr lang="en-US" sz="2000" dirty="0">
                <a:latin typeface="Book Antiqua" panose="02040602050305030304" pitchFamily="18" charset="0"/>
                <a:ea typeface="Arial" panose="020B0604020202020204" pitchFamily="34" charset="0"/>
                <a:cs typeface="Arial" panose="020B0604020202020204" pitchFamily="34" charset="0"/>
              </a:rPr>
              <a:t>, determining intraoperative (duration of surgery, need to laparotomic conversion, length of resected bowel) and postoperative outcomes (post-operative complications, length of hospital stay, reintervention, mortality).</a:t>
            </a:r>
          </a:p>
          <a:p>
            <a:pPr algn="just">
              <a:lnSpc>
                <a:spcPct val="150000"/>
              </a:lnSpc>
            </a:pPr>
            <a:r>
              <a:rPr lang="en-US" sz="2000" dirty="0">
                <a:latin typeface="Book Antiqua" panose="02040602050305030304" pitchFamily="18" charset="0"/>
                <a:ea typeface="Arial" panose="020B0604020202020204" pitchFamily="34" charset="0"/>
                <a:cs typeface="Arial" panose="020B0604020202020204" pitchFamily="34" charset="0"/>
              </a:rPr>
              <a:t>A secondary objective is to </a:t>
            </a:r>
            <a:r>
              <a:rPr lang="en-US" sz="2000" b="1" dirty="0">
                <a:latin typeface="Book Antiqua" panose="02040602050305030304" pitchFamily="18" charset="0"/>
                <a:ea typeface="Arial" panose="020B0604020202020204" pitchFamily="34" charset="0"/>
                <a:cs typeface="Arial" panose="020B0604020202020204" pitchFamily="34" charset="0"/>
              </a:rPr>
              <a:t>evaluate whether ICG fluorescence can change surgical strategy</a:t>
            </a:r>
            <a:r>
              <a:rPr lang="en-US" sz="2000" dirty="0">
                <a:latin typeface="Book Antiqua" panose="02040602050305030304" pitchFamily="18" charset="0"/>
                <a:ea typeface="Arial" panose="020B0604020202020204" pitchFamily="34" charset="0"/>
                <a:cs typeface="Arial" panose="020B0604020202020204" pitchFamily="34" charset="0"/>
              </a:rPr>
              <a:t>, avoiding unnecessary or underestimated resections. </a:t>
            </a:r>
          </a:p>
        </p:txBody>
      </p:sp>
    </p:spTree>
    <p:extLst>
      <p:ext uri="{BB962C8B-B14F-4D97-AF65-F5344CB8AC3E}">
        <p14:creationId xmlns:p14="http://schemas.microsoft.com/office/powerpoint/2010/main" val="1769137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anim calcmode="lin" valueType="num">
                                      <p:cBhvr>
                                        <p:cTn id="10" dur="1000" fill="hold"/>
                                        <p:tgtEl>
                                          <p:spTgt spid="2"/>
                                        </p:tgtEl>
                                        <p:attrNameLst>
                                          <p:attrName>ppt_x</p:attrName>
                                        </p:attrNameLst>
                                      </p:cBhvr>
                                      <p:tavLst>
                                        <p:tav tm="0">
                                          <p:val>
                                            <p:fltVal val="0.5"/>
                                          </p:val>
                                        </p:tav>
                                        <p:tav tm="100000">
                                          <p:val>
                                            <p:strVal val="#ppt_x"/>
                                          </p:val>
                                        </p:tav>
                                      </p:tavLst>
                                    </p:anim>
                                    <p:anim calcmode="lin" valueType="num">
                                      <p:cBhvr>
                                        <p:cTn id="11" dur="100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
            <a:lum/>
          </a:blip>
          <a:srcRect/>
          <a:stretch>
            <a:fillRect t="-39000" b="-39000"/>
          </a:stretch>
        </a:blipFill>
        <a:effectLst/>
      </p:bgPr>
    </p:bg>
    <p:spTree>
      <p:nvGrpSpPr>
        <p:cNvPr id="1" name="">
          <a:extLst>
            <a:ext uri="{FF2B5EF4-FFF2-40B4-BE49-F238E27FC236}">
              <a16:creationId xmlns:a16="http://schemas.microsoft.com/office/drawing/2014/main" id="{9AA397F4-E398-5A1A-7E96-A2657E0E917B}"/>
            </a:ext>
          </a:extLst>
        </p:cNvPr>
        <p:cNvGrpSpPr/>
        <p:nvPr/>
      </p:nvGrpSpPr>
      <p:grpSpPr>
        <a:xfrm>
          <a:off x="0" y="0"/>
          <a:ext cx="0" cy="0"/>
          <a:chOff x="0" y="0"/>
          <a:chExt cx="0" cy="0"/>
        </a:xfrm>
      </p:grpSpPr>
      <p:sp>
        <p:nvSpPr>
          <p:cNvPr id="3" name="AutoShape 2" descr="https://acoi.it/user/themes/acoi_web/images/logo.png">
            <a:extLst>
              <a:ext uri="{FF2B5EF4-FFF2-40B4-BE49-F238E27FC236}">
                <a16:creationId xmlns:a16="http://schemas.microsoft.com/office/drawing/2014/main" id="{EB5C38B5-2EDC-5FF3-405F-5851C757F2D5}"/>
              </a:ext>
            </a:extLst>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9" name="Rettangolo arrotondato 8">
            <a:extLst>
              <a:ext uri="{FF2B5EF4-FFF2-40B4-BE49-F238E27FC236}">
                <a16:creationId xmlns:a16="http://schemas.microsoft.com/office/drawing/2014/main" id="{246CF051-86F5-5AE6-2052-EF7D928A3E88}"/>
              </a:ext>
            </a:extLst>
          </p:cNvPr>
          <p:cNvSpPr/>
          <p:nvPr/>
        </p:nvSpPr>
        <p:spPr>
          <a:xfrm>
            <a:off x="2138402" y="6148710"/>
            <a:ext cx="9967947" cy="434848"/>
          </a:xfrm>
          <a:prstGeom prst="roundRect">
            <a:avLst/>
          </a:prstGeom>
          <a:gradFill flip="none" rotWithShape="1">
            <a:gsLst>
              <a:gs pos="25000">
                <a:srgbClr val="ADC2C2"/>
              </a:gs>
              <a:gs pos="0">
                <a:srgbClr val="006666">
                  <a:tint val="66000"/>
                  <a:satMod val="160000"/>
                </a:srgbClr>
              </a:gs>
              <a:gs pos="64000">
                <a:srgbClr val="006666">
                  <a:tint val="44500"/>
                  <a:satMod val="160000"/>
                </a:srgbClr>
              </a:gs>
              <a:gs pos="94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1" name="Immagine 10">
            <a:extLst>
              <a:ext uri="{FF2B5EF4-FFF2-40B4-BE49-F238E27FC236}">
                <a16:creationId xmlns:a16="http://schemas.microsoft.com/office/drawing/2014/main" id="{C05DEAAD-2179-E6E3-76A3-8E938E0A07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078" y="1874105"/>
            <a:ext cx="1404060" cy="1404060"/>
          </a:xfrm>
          <a:prstGeom prst="rect">
            <a:avLst/>
          </a:prstGeom>
        </p:spPr>
      </p:pic>
      <p:pic>
        <p:nvPicPr>
          <p:cNvPr id="6" name="Immagine 5">
            <a:extLst>
              <a:ext uri="{FF2B5EF4-FFF2-40B4-BE49-F238E27FC236}">
                <a16:creationId xmlns:a16="http://schemas.microsoft.com/office/drawing/2014/main" id="{65EA2333-C91C-C7CD-FC0D-1F38AAE985C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22324" y="5938078"/>
            <a:ext cx="1619568" cy="810111"/>
          </a:xfrm>
          <a:prstGeom prst="rect">
            <a:avLst/>
          </a:prstGeom>
        </p:spPr>
      </p:pic>
      <p:pic>
        <p:nvPicPr>
          <p:cNvPr id="7" name="Picture 6" descr="Regolamento marchio e patrocinio">
            <a:extLst>
              <a:ext uri="{FF2B5EF4-FFF2-40B4-BE49-F238E27FC236}">
                <a16:creationId xmlns:a16="http://schemas.microsoft.com/office/drawing/2014/main" id="{BF4A027E-7A09-4D8F-4DFC-F4514279D6DA}"/>
              </a:ext>
            </a:extLst>
          </p:cNvPr>
          <p:cNvPicPr>
            <a:picLocks noChangeAspect="1" noChangeArrowheads="1"/>
          </p:cNvPicPr>
          <p:nvPr/>
        </p:nvPicPr>
        <p:blipFill>
          <a:blip r:embed="rId6">
            <a:alphaModFix/>
            <a:extLst>
              <a:ext uri="{28A0092B-C50C-407E-A947-70E740481C1C}">
                <a14:useLocalDpi xmlns:a14="http://schemas.microsoft.com/office/drawing/2010/main" val="0"/>
              </a:ext>
            </a:extLst>
          </a:blip>
          <a:srcRect/>
          <a:stretch>
            <a:fillRect/>
          </a:stretch>
        </p:blipFill>
        <p:spPr bwMode="auto">
          <a:xfrm>
            <a:off x="10363404" y="5984078"/>
            <a:ext cx="1828596" cy="764111"/>
          </a:xfrm>
          <a:prstGeom prst="rect">
            <a:avLst/>
          </a:prstGeom>
          <a:noFill/>
          <a:extLst>
            <a:ext uri="{909E8E84-426E-40DD-AFC4-6F175D3DCCD1}">
              <a14:hiddenFill xmlns:a14="http://schemas.microsoft.com/office/drawing/2010/main">
                <a:solidFill>
                  <a:srgbClr val="FFFFFF"/>
                </a:solidFill>
              </a14:hiddenFill>
            </a:ext>
          </a:extLst>
        </p:spPr>
      </p:pic>
      <p:sp>
        <p:nvSpPr>
          <p:cNvPr id="12" name="CasellaDiTesto 11">
            <a:extLst>
              <a:ext uri="{FF2B5EF4-FFF2-40B4-BE49-F238E27FC236}">
                <a16:creationId xmlns:a16="http://schemas.microsoft.com/office/drawing/2014/main" id="{8F2B95F3-C78B-7863-5527-62838139EACD}"/>
              </a:ext>
            </a:extLst>
          </p:cNvPr>
          <p:cNvSpPr txBox="1"/>
          <p:nvPr/>
        </p:nvSpPr>
        <p:spPr>
          <a:xfrm>
            <a:off x="2138402" y="1436718"/>
            <a:ext cx="9430369" cy="4206344"/>
          </a:xfrm>
          <a:prstGeom prst="rect">
            <a:avLst/>
          </a:prstGeom>
          <a:noFill/>
        </p:spPr>
        <p:txBody>
          <a:bodyPr wrap="square" rtlCol="0">
            <a:spAutoFit/>
          </a:bodyPr>
          <a:lstStyle/>
          <a:p>
            <a:pPr algn="just">
              <a:lnSpc>
                <a:spcPct val="150000"/>
              </a:lnSpc>
            </a:pPr>
            <a:r>
              <a:rPr lang="it-IT" b="1" u="sng" dirty="0">
                <a:latin typeface="Book Antiqua" panose="02040602050305030304" pitchFamily="18" charset="0"/>
              </a:rPr>
              <a:t>Study design</a:t>
            </a:r>
          </a:p>
          <a:p>
            <a:pPr algn="just">
              <a:lnSpc>
                <a:spcPct val="150000"/>
              </a:lnSpc>
            </a:pPr>
            <a:r>
              <a:rPr lang="it-IT" dirty="0">
                <a:latin typeface="Book Antiqua" panose="02040602050305030304" pitchFamily="18" charset="0"/>
              </a:rPr>
              <a:t>PERFUSE </a:t>
            </a:r>
            <a:r>
              <a:rPr lang="it-IT" dirty="0" err="1">
                <a:latin typeface="Book Antiqua" panose="02040602050305030304" pitchFamily="18" charset="0"/>
              </a:rPr>
              <a:t>is</a:t>
            </a:r>
            <a:r>
              <a:rPr lang="it-IT" dirty="0">
                <a:latin typeface="Book Antiqua" panose="02040602050305030304" pitchFamily="18" charset="0"/>
              </a:rPr>
              <a:t> a </a:t>
            </a:r>
            <a:r>
              <a:rPr lang="it-IT" dirty="0" err="1">
                <a:latin typeface="Book Antiqua" panose="02040602050305030304" pitchFamily="18" charset="0"/>
              </a:rPr>
              <a:t>multicenter</a:t>
            </a:r>
            <a:r>
              <a:rPr lang="it-IT" dirty="0">
                <a:latin typeface="Book Antiqua" panose="02040602050305030304" pitchFamily="18" charset="0"/>
              </a:rPr>
              <a:t> </a:t>
            </a:r>
            <a:r>
              <a:rPr lang="it-IT" dirty="0" err="1">
                <a:latin typeface="Book Antiqua" panose="02040602050305030304" pitchFamily="18" charset="0"/>
              </a:rPr>
              <a:t>randomized</a:t>
            </a:r>
            <a:r>
              <a:rPr lang="it-IT" dirty="0">
                <a:latin typeface="Book Antiqua" panose="02040602050305030304" pitchFamily="18" charset="0"/>
              </a:rPr>
              <a:t> </a:t>
            </a:r>
            <a:r>
              <a:rPr lang="it-IT" dirty="0" err="1">
                <a:latin typeface="Book Antiqua" panose="02040602050305030304" pitchFamily="18" charset="0"/>
              </a:rPr>
              <a:t>controlled</a:t>
            </a:r>
            <a:r>
              <a:rPr lang="it-IT" dirty="0">
                <a:latin typeface="Book Antiqua" panose="02040602050305030304" pitchFamily="18" charset="0"/>
              </a:rPr>
              <a:t> trial </a:t>
            </a:r>
            <a:r>
              <a:rPr lang="it-IT" dirty="0" err="1">
                <a:latin typeface="Book Antiqua" panose="02040602050305030304" pitchFamily="18" charset="0"/>
              </a:rPr>
              <a:t>enrolling</a:t>
            </a:r>
            <a:r>
              <a:rPr lang="it-IT" dirty="0">
                <a:latin typeface="Book Antiqua" panose="02040602050305030304" pitchFamily="18" charset="0"/>
              </a:rPr>
              <a:t> </a:t>
            </a:r>
            <a:r>
              <a:rPr lang="it-IT" dirty="0" err="1">
                <a:latin typeface="Book Antiqua" panose="02040602050305030304" pitchFamily="18" charset="0"/>
              </a:rPr>
              <a:t>patients</a:t>
            </a:r>
            <a:r>
              <a:rPr lang="it-IT" dirty="0">
                <a:latin typeface="Book Antiqua" panose="02040602050305030304" pitchFamily="18" charset="0"/>
              </a:rPr>
              <a:t> with CT-</a:t>
            </a:r>
            <a:r>
              <a:rPr lang="it-IT" dirty="0" err="1">
                <a:latin typeface="Book Antiqua" panose="02040602050305030304" pitchFamily="18" charset="0"/>
              </a:rPr>
              <a:t>diagnosed</a:t>
            </a:r>
            <a:r>
              <a:rPr lang="it-IT" dirty="0">
                <a:latin typeface="Book Antiqua" panose="02040602050305030304" pitchFamily="18" charset="0"/>
              </a:rPr>
              <a:t> or </a:t>
            </a:r>
            <a:r>
              <a:rPr lang="it-IT" dirty="0" err="1">
                <a:latin typeface="Book Antiqua" panose="02040602050305030304" pitchFamily="18" charset="0"/>
              </a:rPr>
              <a:t>suspected</a:t>
            </a:r>
            <a:r>
              <a:rPr lang="it-IT" dirty="0">
                <a:latin typeface="Book Antiqua" panose="02040602050305030304" pitchFamily="18" charset="0"/>
              </a:rPr>
              <a:t> acute </a:t>
            </a:r>
            <a:r>
              <a:rPr lang="it-IT" dirty="0" err="1">
                <a:latin typeface="Book Antiqua" panose="02040602050305030304" pitchFamily="18" charset="0"/>
              </a:rPr>
              <a:t>intestinal</a:t>
            </a:r>
            <a:r>
              <a:rPr lang="it-IT" dirty="0">
                <a:latin typeface="Book Antiqua" panose="02040602050305030304" pitchFamily="18" charset="0"/>
              </a:rPr>
              <a:t> ischemia </a:t>
            </a:r>
            <a:r>
              <a:rPr lang="it-IT" dirty="0" err="1">
                <a:latin typeface="Book Antiqua" panose="02040602050305030304" pitchFamily="18" charset="0"/>
              </a:rPr>
              <a:t>undergoing</a:t>
            </a:r>
            <a:r>
              <a:rPr lang="it-IT" dirty="0">
                <a:latin typeface="Book Antiqua" panose="02040602050305030304" pitchFamily="18" charset="0"/>
              </a:rPr>
              <a:t> </a:t>
            </a:r>
            <a:r>
              <a:rPr lang="it-IT" dirty="0" err="1">
                <a:latin typeface="Book Antiqua" panose="02040602050305030304" pitchFamily="18" charset="0"/>
              </a:rPr>
              <a:t>emergency</a:t>
            </a:r>
            <a:r>
              <a:rPr lang="it-IT" dirty="0">
                <a:latin typeface="Book Antiqua" panose="02040602050305030304" pitchFamily="18" charset="0"/>
              </a:rPr>
              <a:t> surgery.</a:t>
            </a:r>
          </a:p>
          <a:p>
            <a:pPr algn="just">
              <a:lnSpc>
                <a:spcPct val="150000"/>
              </a:lnSpc>
            </a:pPr>
            <a:r>
              <a:rPr lang="it-IT" dirty="0" err="1">
                <a:latin typeface="Book Antiqua" panose="02040602050305030304" pitchFamily="18" charset="0"/>
              </a:rPr>
              <a:t>Patients</a:t>
            </a:r>
            <a:r>
              <a:rPr lang="it-IT" dirty="0">
                <a:latin typeface="Book Antiqua" panose="02040602050305030304" pitchFamily="18" charset="0"/>
              </a:rPr>
              <a:t> </a:t>
            </a:r>
            <a:r>
              <a:rPr lang="it-IT" dirty="0" err="1">
                <a:latin typeface="Book Antiqua" panose="02040602050305030304" pitchFamily="18" charset="0"/>
              </a:rPr>
              <a:t>will</a:t>
            </a:r>
            <a:r>
              <a:rPr lang="it-IT" dirty="0">
                <a:latin typeface="Book Antiqua" panose="02040602050305030304" pitchFamily="18" charset="0"/>
              </a:rPr>
              <a:t> be </a:t>
            </a:r>
            <a:r>
              <a:rPr lang="it-IT" dirty="0" err="1">
                <a:latin typeface="Book Antiqua" panose="02040602050305030304" pitchFamily="18" charset="0"/>
              </a:rPr>
              <a:t>randomized</a:t>
            </a:r>
            <a:r>
              <a:rPr lang="it-IT" dirty="0">
                <a:latin typeface="Book Antiqua" panose="02040602050305030304" pitchFamily="18" charset="0"/>
              </a:rPr>
              <a:t> 1:1 </a:t>
            </a:r>
            <a:r>
              <a:rPr lang="it-IT" dirty="0" err="1">
                <a:latin typeface="Book Antiqua" panose="02040602050305030304" pitchFamily="18" charset="0"/>
              </a:rPr>
              <a:t>between</a:t>
            </a:r>
            <a:r>
              <a:rPr lang="it-IT" dirty="0">
                <a:latin typeface="Book Antiqua" panose="02040602050305030304" pitchFamily="18" charset="0"/>
              </a:rPr>
              <a:t> the ICG-</a:t>
            </a:r>
            <a:r>
              <a:rPr lang="it-IT" dirty="0" err="1">
                <a:latin typeface="Book Antiqua" panose="02040602050305030304" pitchFamily="18" charset="0"/>
              </a:rPr>
              <a:t>fluorescence</a:t>
            </a:r>
            <a:r>
              <a:rPr lang="it-IT" dirty="0">
                <a:latin typeface="Book Antiqua" panose="02040602050305030304" pitchFamily="18" charset="0"/>
              </a:rPr>
              <a:t>-</a:t>
            </a:r>
            <a:r>
              <a:rPr lang="it-IT" dirty="0" err="1">
                <a:latin typeface="Book Antiqua" panose="02040602050305030304" pitchFamily="18" charset="0"/>
              </a:rPr>
              <a:t>guided</a:t>
            </a:r>
            <a:r>
              <a:rPr lang="it-IT" dirty="0">
                <a:latin typeface="Book Antiqua" panose="02040602050305030304" pitchFamily="18" charset="0"/>
              </a:rPr>
              <a:t> surgery (ICG arm) and visual </a:t>
            </a:r>
            <a:r>
              <a:rPr lang="it-IT" dirty="0" err="1">
                <a:latin typeface="Book Antiqua" panose="02040602050305030304" pitchFamily="18" charset="0"/>
              </a:rPr>
              <a:t>assessment-guided</a:t>
            </a:r>
            <a:r>
              <a:rPr lang="it-IT" dirty="0">
                <a:latin typeface="Book Antiqua" panose="02040602050305030304" pitchFamily="18" charset="0"/>
              </a:rPr>
              <a:t> surgery (control arm) by computer-</a:t>
            </a:r>
            <a:r>
              <a:rPr lang="it-IT" dirty="0" err="1">
                <a:latin typeface="Book Antiqua" panose="02040602050305030304" pitchFamily="18" charset="0"/>
              </a:rPr>
              <a:t>generated</a:t>
            </a:r>
            <a:r>
              <a:rPr lang="it-IT" dirty="0">
                <a:latin typeface="Book Antiqua" panose="02040602050305030304" pitchFamily="18" charset="0"/>
              </a:rPr>
              <a:t> random </a:t>
            </a:r>
            <a:r>
              <a:rPr lang="it-IT" dirty="0" err="1">
                <a:latin typeface="Book Antiqua" panose="02040602050305030304" pitchFamily="18" charset="0"/>
              </a:rPr>
              <a:t>numbers</a:t>
            </a:r>
            <a:r>
              <a:rPr lang="it-IT" dirty="0">
                <a:latin typeface="Book Antiqua" panose="02040602050305030304" pitchFamily="18" charset="0"/>
              </a:rPr>
              <a:t>.</a:t>
            </a:r>
          </a:p>
          <a:p>
            <a:pPr algn="just">
              <a:lnSpc>
                <a:spcPct val="150000"/>
              </a:lnSpc>
            </a:pPr>
            <a:endParaRPr lang="it-IT" dirty="0">
              <a:latin typeface="Book Antiqua" panose="02040602050305030304" pitchFamily="18" charset="0"/>
            </a:endParaRPr>
          </a:p>
          <a:p>
            <a:pPr algn="just">
              <a:lnSpc>
                <a:spcPct val="150000"/>
              </a:lnSpc>
            </a:pPr>
            <a:endParaRPr lang="it-IT" dirty="0">
              <a:latin typeface="Book Antiqua" panose="02040602050305030304" pitchFamily="18" charset="0"/>
            </a:endParaRPr>
          </a:p>
          <a:p>
            <a:pPr algn="just">
              <a:lnSpc>
                <a:spcPct val="150000"/>
              </a:lnSpc>
            </a:pPr>
            <a:r>
              <a:rPr lang="it-IT" dirty="0">
                <a:latin typeface="Book Antiqua" panose="02040602050305030304" pitchFamily="18" charset="0"/>
              </a:rPr>
              <a:t>ICG </a:t>
            </a:r>
            <a:r>
              <a:rPr lang="it-IT" dirty="0" err="1">
                <a:latin typeface="Book Antiqua" panose="02040602050305030304" pitchFamily="18" charset="0"/>
              </a:rPr>
              <a:t>should</a:t>
            </a:r>
            <a:r>
              <a:rPr lang="it-IT" dirty="0">
                <a:latin typeface="Book Antiqua" panose="02040602050305030304" pitchFamily="18" charset="0"/>
              </a:rPr>
              <a:t> be </a:t>
            </a:r>
            <a:r>
              <a:rPr lang="it-IT" dirty="0" err="1">
                <a:latin typeface="Book Antiqua" panose="02040602050305030304" pitchFamily="18" charset="0"/>
              </a:rPr>
              <a:t>administered</a:t>
            </a:r>
            <a:r>
              <a:rPr lang="it-IT" dirty="0">
                <a:latin typeface="Book Antiqua" panose="02040602050305030304" pitchFamily="18" charset="0"/>
              </a:rPr>
              <a:t> </a:t>
            </a:r>
            <a:r>
              <a:rPr lang="it-IT" dirty="0" err="1">
                <a:latin typeface="Book Antiqua" panose="02040602050305030304" pitchFamily="18" charset="0"/>
              </a:rPr>
              <a:t>intravenously</a:t>
            </a:r>
            <a:r>
              <a:rPr lang="it-IT" dirty="0">
                <a:latin typeface="Book Antiqua" panose="02040602050305030304" pitchFamily="18" charset="0"/>
              </a:rPr>
              <a:t>, </a:t>
            </a:r>
            <a:r>
              <a:rPr lang="it-IT" dirty="0" err="1">
                <a:latin typeface="Book Antiqua" panose="02040602050305030304" pitchFamily="18" charset="0"/>
              </a:rPr>
              <a:t>typically</a:t>
            </a:r>
            <a:r>
              <a:rPr lang="it-IT" dirty="0">
                <a:latin typeface="Book Antiqua" panose="02040602050305030304" pitchFamily="18" charset="0"/>
              </a:rPr>
              <a:t> </a:t>
            </a:r>
            <a:r>
              <a:rPr lang="it-IT" dirty="0" err="1">
                <a:latin typeface="Book Antiqua" panose="02040602050305030304" pitchFamily="18" charset="0"/>
              </a:rPr>
              <a:t>as</a:t>
            </a:r>
            <a:r>
              <a:rPr lang="it-IT" dirty="0">
                <a:latin typeface="Book Antiqua" panose="02040602050305030304" pitchFamily="18" charset="0"/>
              </a:rPr>
              <a:t> a </a:t>
            </a:r>
            <a:r>
              <a:rPr lang="it-IT" dirty="0" err="1">
                <a:latin typeface="Book Antiqua" panose="02040602050305030304" pitchFamily="18" charset="0"/>
              </a:rPr>
              <a:t>bolus</a:t>
            </a:r>
            <a:r>
              <a:rPr lang="it-IT" dirty="0">
                <a:latin typeface="Book Antiqua" panose="02040602050305030304" pitchFamily="18" charset="0"/>
              </a:rPr>
              <a:t> of 5 mg, with injection </a:t>
            </a:r>
            <a:r>
              <a:rPr lang="it-IT" dirty="0" err="1">
                <a:latin typeface="Book Antiqua" panose="02040602050305030304" pitchFamily="18" charset="0"/>
              </a:rPr>
              <a:t>occurring</a:t>
            </a:r>
            <a:r>
              <a:rPr lang="it-IT" dirty="0">
                <a:latin typeface="Book Antiqua" panose="02040602050305030304" pitchFamily="18" charset="0"/>
              </a:rPr>
              <a:t> just </a:t>
            </a:r>
            <a:r>
              <a:rPr lang="it-IT" dirty="0" err="1">
                <a:latin typeface="Book Antiqua" panose="02040602050305030304" pitchFamily="18" charset="0"/>
              </a:rPr>
              <a:t>prior</a:t>
            </a:r>
            <a:r>
              <a:rPr lang="it-IT" dirty="0">
                <a:latin typeface="Book Antiqua" panose="02040602050305030304" pitchFamily="18" charset="0"/>
              </a:rPr>
              <a:t> to imaging </a:t>
            </a:r>
            <a:r>
              <a:rPr lang="it-IT" dirty="0" err="1">
                <a:latin typeface="Book Antiqua" panose="02040602050305030304" pitchFamily="18" charset="0"/>
              </a:rPr>
              <a:t>acquisition</a:t>
            </a:r>
            <a:r>
              <a:rPr lang="it-IT" dirty="0">
                <a:latin typeface="Book Antiqua" panose="02040602050305030304" pitchFamily="18" charset="0"/>
              </a:rPr>
              <a:t> (1–2 min </a:t>
            </a:r>
            <a:r>
              <a:rPr lang="it-IT" dirty="0" err="1">
                <a:latin typeface="Book Antiqua" panose="02040602050305030304" pitchFamily="18" charset="0"/>
              </a:rPr>
              <a:t>before</a:t>
            </a:r>
            <a:r>
              <a:rPr lang="it-IT" dirty="0">
                <a:latin typeface="Book Antiqua" panose="02040602050305030304" pitchFamily="18" charset="0"/>
              </a:rPr>
              <a:t>) for </a:t>
            </a:r>
            <a:r>
              <a:rPr lang="it-IT" dirty="0" err="1">
                <a:latin typeface="Book Antiqua" panose="02040602050305030304" pitchFamily="18" charset="0"/>
              </a:rPr>
              <a:t>optimal</a:t>
            </a:r>
            <a:r>
              <a:rPr lang="it-IT" dirty="0">
                <a:latin typeface="Book Antiqua" panose="02040602050305030304" pitchFamily="18" charset="0"/>
              </a:rPr>
              <a:t> </a:t>
            </a:r>
            <a:r>
              <a:rPr lang="it-IT" dirty="0" err="1">
                <a:latin typeface="Book Antiqua" panose="02040602050305030304" pitchFamily="18" charset="0"/>
              </a:rPr>
              <a:t>assessment</a:t>
            </a:r>
            <a:r>
              <a:rPr lang="it-IT" dirty="0">
                <a:latin typeface="Book Antiqua" panose="02040602050305030304" pitchFamily="18" charset="0"/>
              </a:rPr>
              <a:t>.</a:t>
            </a:r>
          </a:p>
        </p:txBody>
      </p:sp>
      <p:sp>
        <p:nvSpPr>
          <p:cNvPr id="10" name="Rettangolo arrotondato 16">
            <a:extLst>
              <a:ext uri="{FF2B5EF4-FFF2-40B4-BE49-F238E27FC236}">
                <a16:creationId xmlns:a16="http://schemas.microsoft.com/office/drawing/2014/main" id="{8EFF168F-2BA9-C17A-ABF0-88A230F9F6C7}"/>
              </a:ext>
            </a:extLst>
          </p:cNvPr>
          <p:cNvSpPr/>
          <p:nvPr/>
        </p:nvSpPr>
        <p:spPr>
          <a:xfrm>
            <a:off x="1" y="331592"/>
            <a:ext cx="12191999" cy="599479"/>
          </a:xfrm>
          <a:prstGeom prst="roundRect">
            <a:avLst/>
          </a:prstGeom>
          <a:solidFill>
            <a:srgbClr val="006666"/>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err="1">
                <a:solidFill>
                  <a:schemeClr val="bg1"/>
                </a:solidFill>
                <a:latin typeface="Book Antiqua" panose="02040602050305030304" pitchFamily="18" charset="0"/>
              </a:rPr>
              <a:t>Perfusion</a:t>
            </a:r>
            <a:r>
              <a:rPr lang="it-IT" b="1" dirty="0">
                <a:solidFill>
                  <a:schemeClr val="bg1"/>
                </a:solidFill>
                <a:latin typeface="Book Antiqua" panose="02040602050305030304" pitchFamily="18" charset="0"/>
              </a:rPr>
              <a:t> Evaluation with Real-time ICG-</a:t>
            </a:r>
            <a:r>
              <a:rPr lang="it-IT" b="1" dirty="0" err="1">
                <a:solidFill>
                  <a:schemeClr val="bg1"/>
                </a:solidFill>
                <a:latin typeface="Book Antiqua" panose="02040602050305030304" pitchFamily="18" charset="0"/>
              </a:rPr>
              <a:t>FlUorescence</a:t>
            </a:r>
            <a:r>
              <a:rPr lang="it-IT" b="1" dirty="0">
                <a:solidFill>
                  <a:schemeClr val="bg1"/>
                </a:solidFill>
                <a:latin typeface="Book Antiqua" panose="02040602050305030304" pitchFamily="18" charset="0"/>
              </a:rPr>
              <a:t> in </a:t>
            </a:r>
            <a:r>
              <a:rPr lang="it-IT" b="1" dirty="0" err="1">
                <a:solidFill>
                  <a:schemeClr val="bg1"/>
                </a:solidFill>
                <a:latin typeface="Book Antiqua" panose="02040602050305030304" pitchFamily="18" charset="0"/>
              </a:rPr>
              <a:t>inteStinal</a:t>
            </a:r>
            <a:r>
              <a:rPr lang="it-IT" b="1" dirty="0">
                <a:solidFill>
                  <a:schemeClr val="bg1"/>
                </a:solidFill>
                <a:latin typeface="Book Antiqua" panose="02040602050305030304" pitchFamily="18" charset="0"/>
              </a:rPr>
              <a:t> </a:t>
            </a:r>
            <a:r>
              <a:rPr lang="it-IT" b="1" dirty="0" err="1">
                <a:solidFill>
                  <a:schemeClr val="bg1"/>
                </a:solidFill>
                <a:latin typeface="Book Antiqua" panose="02040602050305030304" pitchFamily="18" charset="0"/>
              </a:rPr>
              <a:t>ischEmia</a:t>
            </a:r>
            <a:endParaRPr lang="it-IT" dirty="0">
              <a:solidFill>
                <a:schemeClr val="bg1"/>
              </a:solidFill>
              <a:latin typeface="Book Antiqua" panose="02040602050305030304" pitchFamily="18" charset="0"/>
            </a:endParaRPr>
          </a:p>
        </p:txBody>
      </p:sp>
      <p:sp>
        <p:nvSpPr>
          <p:cNvPr id="13" name="CasellaDiTesto 12">
            <a:extLst>
              <a:ext uri="{FF2B5EF4-FFF2-40B4-BE49-F238E27FC236}">
                <a16:creationId xmlns:a16="http://schemas.microsoft.com/office/drawing/2014/main" id="{CF5FB2C4-4DC2-A074-2DDA-978424FFC987}"/>
              </a:ext>
            </a:extLst>
          </p:cNvPr>
          <p:cNvSpPr txBox="1"/>
          <p:nvPr/>
        </p:nvSpPr>
        <p:spPr>
          <a:xfrm>
            <a:off x="7648137" y="6553505"/>
            <a:ext cx="3144687" cy="307777"/>
          </a:xfrm>
          <a:prstGeom prst="rect">
            <a:avLst/>
          </a:prstGeom>
          <a:noFill/>
        </p:spPr>
        <p:txBody>
          <a:bodyPr wrap="square" rtlCol="0">
            <a:spAutoFit/>
          </a:bodyPr>
          <a:lstStyle/>
          <a:p>
            <a:pPr algn="ctr"/>
            <a:r>
              <a:rPr lang="it-IT" sz="1400" b="1" dirty="0">
                <a:solidFill>
                  <a:srgbClr val="006666"/>
                </a:solidFill>
                <a:effectLst>
                  <a:outerShdw sx="1000" sy="1000" algn="tl">
                    <a:srgbClr val="000000"/>
                  </a:outerShdw>
                </a:effectLst>
                <a:latin typeface="Book Antiqua" panose="02040602050305030304" pitchFamily="18" charset="0"/>
              </a:rPr>
              <a:t>PERFUSE study </a:t>
            </a:r>
            <a:r>
              <a:rPr lang="it-IT" sz="1200" dirty="0">
                <a:solidFill>
                  <a:srgbClr val="006666"/>
                </a:solidFill>
                <a:effectLst>
                  <a:outerShdw sx="1000" sy="1000" algn="tl">
                    <a:srgbClr val="000000"/>
                  </a:outerShdw>
                </a:effectLst>
                <a:latin typeface="Book Antiqua" panose="02040602050305030304" pitchFamily="18" charset="0"/>
              </a:rPr>
              <a:t>- Perini D et al.</a:t>
            </a:r>
          </a:p>
        </p:txBody>
      </p:sp>
      <p:pic>
        <p:nvPicPr>
          <p:cNvPr id="2" name="Picture 4" descr="Verde de Indocianina VistaVerde | Oftalmología Médica">
            <a:extLst>
              <a:ext uri="{FF2B5EF4-FFF2-40B4-BE49-F238E27FC236}">
                <a16:creationId xmlns:a16="http://schemas.microsoft.com/office/drawing/2014/main" id="{63F7524F-E770-5F19-1C85-AC93E6A721C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4342" y="4221200"/>
            <a:ext cx="1095532" cy="1716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04320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2">
                                            <p:txEl>
                                              <p:pRg st="0" end="0"/>
                                            </p:txEl>
                                          </p:spTgt>
                                        </p:tgtEl>
                                        <p:attrNameLst>
                                          <p:attrName>style.visibility</p:attrName>
                                        </p:attrNameLst>
                                      </p:cBhvr>
                                      <p:to>
                                        <p:strVal val="visible"/>
                                      </p:to>
                                    </p:set>
                                    <p:animEffect transition="in" filter="fade">
                                      <p:cBhvr>
                                        <p:cTn id="10" dur="500"/>
                                        <p:tgtEl>
                                          <p:spTgt spid="12">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Effect transition="in" filter="fade">
                                      <p:cBhvr>
                                        <p:cTn id="13" dur="500"/>
                                        <p:tgtEl>
                                          <p:spTgt spid="12">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xEl>
                                              <p:pRg st="2" end="2"/>
                                            </p:txEl>
                                          </p:spTgt>
                                        </p:tgtEl>
                                        <p:attrNameLst>
                                          <p:attrName>style.visibility</p:attrName>
                                        </p:attrNameLst>
                                      </p:cBhvr>
                                      <p:to>
                                        <p:strVal val="visible"/>
                                      </p:to>
                                    </p:set>
                                    <p:animEffect transition="in" filter="fade">
                                      <p:cBhvr>
                                        <p:cTn id="16" dur="500"/>
                                        <p:tgtEl>
                                          <p:spTgt spid="1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par>
                                <p:cTn id="22" presetID="10" presetClass="entr" presetSubtype="0" fill="hold" nodeType="withEffect">
                                  <p:stCondLst>
                                    <p:cond delay="0"/>
                                  </p:stCondLst>
                                  <p:childTnLst>
                                    <p:set>
                                      <p:cBhvr>
                                        <p:cTn id="23" dur="1" fill="hold">
                                          <p:stCondLst>
                                            <p:cond delay="0"/>
                                          </p:stCondLst>
                                        </p:cTn>
                                        <p:tgtEl>
                                          <p:spTgt spid="12">
                                            <p:txEl>
                                              <p:pRg st="5" end="5"/>
                                            </p:txEl>
                                          </p:spTgt>
                                        </p:tgtEl>
                                        <p:attrNameLst>
                                          <p:attrName>style.visibility</p:attrName>
                                        </p:attrNameLst>
                                      </p:cBhvr>
                                      <p:to>
                                        <p:strVal val="visible"/>
                                      </p:to>
                                    </p:set>
                                    <p:animEffect transition="in" filter="fade">
                                      <p:cBhvr>
                                        <p:cTn id="24" dur="5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
            <a:lum/>
          </a:blip>
          <a:srcRect/>
          <a:stretch>
            <a:fillRect t="-39000" b="-39000"/>
          </a:stretch>
        </a:blipFill>
        <a:effectLst/>
      </p:bgPr>
    </p:bg>
    <p:spTree>
      <p:nvGrpSpPr>
        <p:cNvPr id="1" name="">
          <a:extLst>
            <a:ext uri="{FF2B5EF4-FFF2-40B4-BE49-F238E27FC236}">
              <a16:creationId xmlns:a16="http://schemas.microsoft.com/office/drawing/2014/main" id="{93ECB3FC-DF69-FD6B-7716-8B6658F5DF09}"/>
            </a:ext>
          </a:extLst>
        </p:cNvPr>
        <p:cNvGrpSpPr/>
        <p:nvPr/>
      </p:nvGrpSpPr>
      <p:grpSpPr>
        <a:xfrm>
          <a:off x="0" y="0"/>
          <a:ext cx="0" cy="0"/>
          <a:chOff x="0" y="0"/>
          <a:chExt cx="0" cy="0"/>
        </a:xfrm>
      </p:grpSpPr>
      <p:sp>
        <p:nvSpPr>
          <p:cNvPr id="3" name="AutoShape 2" descr="https://acoi.it/user/themes/acoi_web/images/logo.png">
            <a:extLst>
              <a:ext uri="{FF2B5EF4-FFF2-40B4-BE49-F238E27FC236}">
                <a16:creationId xmlns:a16="http://schemas.microsoft.com/office/drawing/2014/main" id="{E4BF7214-C6E1-9361-D6F7-56D9721CCCF4}"/>
              </a:ext>
            </a:extLst>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9" name="Rettangolo arrotondato 8">
            <a:extLst>
              <a:ext uri="{FF2B5EF4-FFF2-40B4-BE49-F238E27FC236}">
                <a16:creationId xmlns:a16="http://schemas.microsoft.com/office/drawing/2014/main" id="{FA3C6839-EEDD-1499-6B65-420EF959C8B4}"/>
              </a:ext>
            </a:extLst>
          </p:cNvPr>
          <p:cNvSpPr/>
          <p:nvPr/>
        </p:nvSpPr>
        <p:spPr>
          <a:xfrm>
            <a:off x="2138402" y="6148710"/>
            <a:ext cx="9967947" cy="434848"/>
          </a:xfrm>
          <a:prstGeom prst="roundRect">
            <a:avLst/>
          </a:prstGeom>
          <a:gradFill flip="none" rotWithShape="1">
            <a:gsLst>
              <a:gs pos="25000">
                <a:srgbClr val="ADC2C2"/>
              </a:gs>
              <a:gs pos="0">
                <a:srgbClr val="006666">
                  <a:tint val="66000"/>
                  <a:satMod val="160000"/>
                </a:srgbClr>
              </a:gs>
              <a:gs pos="64000">
                <a:srgbClr val="006666">
                  <a:tint val="44500"/>
                  <a:satMod val="160000"/>
                </a:srgbClr>
              </a:gs>
              <a:gs pos="94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a:extLst>
              <a:ext uri="{FF2B5EF4-FFF2-40B4-BE49-F238E27FC236}">
                <a16:creationId xmlns:a16="http://schemas.microsoft.com/office/drawing/2014/main" id="{742FB80D-5083-3A5B-A120-EFC524DCB3CE}"/>
              </a:ext>
            </a:extLst>
          </p:cNvPr>
          <p:cNvSpPr txBox="1"/>
          <p:nvPr/>
        </p:nvSpPr>
        <p:spPr>
          <a:xfrm>
            <a:off x="2192189" y="2129786"/>
            <a:ext cx="9210916" cy="2544351"/>
          </a:xfrm>
          <a:prstGeom prst="rect">
            <a:avLst/>
          </a:prstGeom>
          <a:noFill/>
        </p:spPr>
        <p:txBody>
          <a:bodyPr wrap="square">
            <a:spAutoFit/>
          </a:bodyPr>
          <a:lstStyle/>
          <a:p>
            <a:pPr algn="just">
              <a:lnSpc>
                <a:spcPct val="150000"/>
              </a:lnSpc>
            </a:pPr>
            <a:r>
              <a:rPr lang="it-IT" b="1" u="sng" dirty="0">
                <a:latin typeface="Book Antiqua" panose="02040602050305030304" pitchFamily="18" charset="0"/>
              </a:rPr>
              <a:t>Study </a:t>
            </a:r>
            <a:r>
              <a:rPr lang="it-IT" b="1" u="sng" dirty="0" err="1">
                <a:latin typeface="Book Antiqua" panose="02040602050305030304" pitchFamily="18" charset="0"/>
              </a:rPr>
              <a:t>population</a:t>
            </a:r>
            <a:r>
              <a:rPr lang="it-IT" b="1" u="sng" dirty="0">
                <a:latin typeface="Book Antiqua" panose="02040602050305030304" pitchFamily="18" charset="0"/>
              </a:rPr>
              <a:t> </a:t>
            </a:r>
            <a:endParaRPr lang="it-IT" u="sng" dirty="0">
              <a:latin typeface="Book Antiqua" panose="02040602050305030304" pitchFamily="18" charset="0"/>
            </a:endParaRPr>
          </a:p>
          <a:p>
            <a:pPr algn="just">
              <a:lnSpc>
                <a:spcPct val="150000"/>
              </a:lnSpc>
            </a:pPr>
            <a:r>
              <a:rPr lang="it-IT" dirty="0" err="1">
                <a:latin typeface="Book Antiqua" panose="02040602050305030304" pitchFamily="18" charset="0"/>
              </a:rPr>
              <a:t>Adult</a:t>
            </a:r>
            <a:r>
              <a:rPr lang="it-IT" dirty="0">
                <a:latin typeface="Book Antiqua" panose="02040602050305030304" pitchFamily="18" charset="0"/>
              </a:rPr>
              <a:t> </a:t>
            </a:r>
            <a:r>
              <a:rPr lang="it-IT" dirty="0" err="1">
                <a:latin typeface="Book Antiqua" panose="02040602050305030304" pitchFamily="18" charset="0"/>
              </a:rPr>
              <a:t>patients</a:t>
            </a:r>
            <a:r>
              <a:rPr lang="it-IT" dirty="0">
                <a:latin typeface="Book Antiqua" panose="02040602050305030304" pitchFamily="18" charset="0"/>
              </a:rPr>
              <a:t> (≥18 </a:t>
            </a:r>
            <a:r>
              <a:rPr lang="it-IT" dirty="0" err="1">
                <a:latin typeface="Book Antiqua" panose="02040602050305030304" pitchFamily="18" charset="0"/>
              </a:rPr>
              <a:t>years</a:t>
            </a:r>
            <a:r>
              <a:rPr lang="it-IT" dirty="0">
                <a:latin typeface="Book Antiqua" panose="02040602050305030304" pitchFamily="18" charset="0"/>
              </a:rPr>
              <a:t>) </a:t>
            </a:r>
            <a:r>
              <a:rPr lang="it-IT" dirty="0" err="1">
                <a:latin typeface="Book Antiqua" panose="02040602050305030304" pitchFamily="18" charset="0"/>
              </a:rPr>
              <a:t>undergoing</a:t>
            </a:r>
            <a:r>
              <a:rPr lang="it-IT" dirty="0">
                <a:latin typeface="Book Antiqua" panose="02040602050305030304" pitchFamily="18" charset="0"/>
              </a:rPr>
              <a:t> </a:t>
            </a:r>
            <a:r>
              <a:rPr lang="it-IT" dirty="0" err="1">
                <a:latin typeface="Book Antiqua" panose="02040602050305030304" pitchFamily="18" charset="0"/>
              </a:rPr>
              <a:t>urgent</a:t>
            </a:r>
            <a:r>
              <a:rPr lang="it-IT" dirty="0">
                <a:latin typeface="Book Antiqua" panose="02040602050305030304" pitchFamily="18" charset="0"/>
              </a:rPr>
              <a:t> or </a:t>
            </a:r>
            <a:r>
              <a:rPr lang="it-IT" dirty="0" err="1">
                <a:latin typeface="Book Antiqua" panose="02040602050305030304" pitchFamily="18" charset="0"/>
              </a:rPr>
              <a:t>emergency</a:t>
            </a:r>
            <a:r>
              <a:rPr lang="it-IT" dirty="0">
                <a:latin typeface="Book Antiqua" panose="02040602050305030304" pitchFamily="18" charset="0"/>
              </a:rPr>
              <a:t> </a:t>
            </a:r>
            <a:r>
              <a:rPr lang="it-IT" b="1" dirty="0">
                <a:latin typeface="Book Antiqua" panose="02040602050305030304" pitchFamily="18" charset="0"/>
              </a:rPr>
              <a:t>surgery for </a:t>
            </a:r>
            <a:r>
              <a:rPr lang="it-IT" b="1" dirty="0" err="1">
                <a:latin typeface="Book Antiqua" panose="02040602050305030304" pitchFamily="18" charset="0"/>
              </a:rPr>
              <a:t>suspected</a:t>
            </a:r>
            <a:r>
              <a:rPr lang="it-IT" b="1" dirty="0">
                <a:latin typeface="Book Antiqua" panose="02040602050305030304" pitchFamily="18" charset="0"/>
              </a:rPr>
              <a:t>/</a:t>
            </a:r>
            <a:r>
              <a:rPr lang="it-IT" b="1" dirty="0" err="1">
                <a:latin typeface="Book Antiqua" panose="02040602050305030304" pitchFamily="18" charset="0"/>
              </a:rPr>
              <a:t>documented</a:t>
            </a:r>
            <a:r>
              <a:rPr lang="it-IT" b="1" dirty="0">
                <a:latin typeface="Book Antiqua" panose="02040602050305030304" pitchFamily="18" charset="0"/>
              </a:rPr>
              <a:t> </a:t>
            </a:r>
            <a:r>
              <a:rPr lang="it-IT" b="1" dirty="0" err="1">
                <a:latin typeface="Book Antiqua" panose="02040602050305030304" pitchFamily="18" charset="0"/>
              </a:rPr>
              <a:t>intestinal</a:t>
            </a:r>
            <a:r>
              <a:rPr lang="it-IT" b="1" dirty="0">
                <a:latin typeface="Book Antiqua" panose="02040602050305030304" pitchFamily="18" charset="0"/>
              </a:rPr>
              <a:t> ischemia</a:t>
            </a:r>
            <a:r>
              <a:rPr lang="it-IT" dirty="0">
                <a:latin typeface="Book Antiqua" panose="02040602050305030304" pitchFamily="18" charset="0"/>
              </a:rPr>
              <a:t>, </a:t>
            </a:r>
            <a:r>
              <a:rPr lang="it-IT" dirty="0" err="1">
                <a:latin typeface="Book Antiqua" panose="02040602050305030304" pitchFamily="18" charset="0"/>
              </a:rPr>
              <a:t>including</a:t>
            </a:r>
            <a:r>
              <a:rPr lang="it-IT" dirty="0">
                <a:latin typeface="Book Antiqua" panose="02040602050305030304" pitchFamily="18" charset="0"/>
              </a:rPr>
              <a:t> </a:t>
            </a:r>
            <a:r>
              <a:rPr lang="it-IT" b="1" dirty="0" err="1">
                <a:latin typeface="Book Antiqua" panose="02040602050305030304" pitchFamily="18" charset="0"/>
              </a:rPr>
              <a:t>both</a:t>
            </a:r>
            <a:r>
              <a:rPr lang="it-IT" b="1" dirty="0">
                <a:latin typeface="Book Antiqua" panose="02040602050305030304" pitchFamily="18" charset="0"/>
              </a:rPr>
              <a:t> </a:t>
            </a:r>
            <a:r>
              <a:rPr lang="it-IT" b="1" dirty="0" err="1">
                <a:latin typeface="Book Antiqua" panose="02040602050305030304" pitchFamily="18" charset="0"/>
              </a:rPr>
              <a:t>laparoscopic</a:t>
            </a:r>
            <a:r>
              <a:rPr lang="it-IT" b="1" dirty="0">
                <a:latin typeface="Book Antiqua" panose="02040602050305030304" pitchFamily="18" charset="0"/>
              </a:rPr>
              <a:t> and </a:t>
            </a:r>
            <a:r>
              <a:rPr lang="it-IT" b="1" dirty="0" err="1">
                <a:latin typeface="Book Antiqua" panose="02040602050305030304" pitchFamily="18" charset="0"/>
              </a:rPr>
              <a:t>laparotomic</a:t>
            </a:r>
            <a:r>
              <a:rPr lang="it-IT" dirty="0">
                <a:latin typeface="Book Antiqua" panose="02040602050305030304" pitchFamily="18" charset="0"/>
              </a:rPr>
              <a:t> </a:t>
            </a:r>
            <a:r>
              <a:rPr lang="it-IT" dirty="0" err="1">
                <a:latin typeface="Book Antiqua" panose="02040602050305030304" pitchFamily="18" charset="0"/>
              </a:rPr>
              <a:t>procedures</a:t>
            </a:r>
            <a:r>
              <a:rPr lang="it-IT" dirty="0">
                <a:latin typeface="Book Antiqua" panose="02040602050305030304" pitchFamily="18" charset="0"/>
              </a:rPr>
              <a:t>.</a:t>
            </a:r>
          </a:p>
          <a:p>
            <a:pPr algn="just">
              <a:lnSpc>
                <a:spcPct val="150000"/>
              </a:lnSpc>
            </a:pPr>
            <a:r>
              <a:rPr lang="it-IT" b="1" dirty="0" err="1">
                <a:latin typeface="Book Antiqua" panose="02040602050305030304" pitchFamily="18" charset="0"/>
              </a:rPr>
              <a:t>Exclusions</a:t>
            </a:r>
            <a:r>
              <a:rPr lang="it-IT" dirty="0">
                <a:latin typeface="Book Antiqua" panose="02040602050305030304" pitchFamily="18" charset="0"/>
              </a:rPr>
              <a:t>: </a:t>
            </a:r>
            <a:r>
              <a:rPr lang="it-IT" dirty="0" err="1">
                <a:latin typeface="Book Antiqua" panose="02040602050305030304" pitchFamily="18" charset="0"/>
              </a:rPr>
              <a:t>patients</a:t>
            </a:r>
            <a:r>
              <a:rPr lang="it-IT" dirty="0">
                <a:latin typeface="Book Antiqua" panose="02040602050305030304" pitchFamily="18" charset="0"/>
              </a:rPr>
              <a:t> &lt;18 </a:t>
            </a:r>
            <a:r>
              <a:rPr lang="it-IT" dirty="0" err="1">
                <a:latin typeface="Book Antiqua" panose="02040602050305030304" pitchFamily="18" charset="0"/>
              </a:rPr>
              <a:t>years</a:t>
            </a:r>
            <a:r>
              <a:rPr lang="it-IT" dirty="0">
                <a:latin typeface="Book Antiqua" panose="02040602050305030304" pitchFamily="18" charset="0"/>
              </a:rPr>
              <a:t>, </a:t>
            </a:r>
            <a:r>
              <a:rPr lang="it-IT" dirty="0" err="1">
                <a:latin typeface="Book Antiqua" panose="02040602050305030304" pitchFamily="18" charset="0"/>
              </a:rPr>
              <a:t>pregnant</a:t>
            </a:r>
            <a:r>
              <a:rPr lang="it-IT" dirty="0">
                <a:latin typeface="Book Antiqua" panose="02040602050305030304" pitchFamily="18" charset="0"/>
              </a:rPr>
              <a:t> women, </a:t>
            </a:r>
            <a:r>
              <a:rPr lang="it-IT" dirty="0" err="1">
                <a:latin typeface="Book Antiqua" panose="02040602050305030304" pitchFamily="18" charset="0"/>
              </a:rPr>
              <a:t>elective</a:t>
            </a:r>
            <a:r>
              <a:rPr lang="it-IT" dirty="0">
                <a:latin typeface="Book Antiqua" panose="02040602050305030304" pitchFamily="18" charset="0"/>
              </a:rPr>
              <a:t> </a:t>
            </a:r>
            <a:r>
              <a:rPr lang="it-IT" dirty="0" err="1">
                <a:latin typeface="Book Antiqua" panose="02040602050305030304" pitchFamily="18" charset="0"/>
              </a:rPr>
              <a:t>procedures</a:t>
            </a:r>
            <a:r>
              <a:rPr lang="it-IT" dirty="0">
                <a:latin typeface="Book Antiqua" panose="02040602050305030304" pitchFamily="18" charset="0"/>
              </a:rPr>
              <a:t>, </a:t>
            </a:r>
            <a:r>
              <a:rPr lang="it-IT" dirty="0" err="1">
                <a:latin typeface="Book Antiqua" panose="02040602050305030304" pitchFamily="18" charset="0"/>
              </a:rPr>
              <a:t>patients</a:t>
            </a:r>
            <a:r>
              <a:rPr lang="it-IT" dirty="0">
                <a:latin typeface="Book Antiqua" panose="02040602050305030304" pitchFamily="18" charset="0"/>
              </a:rPr>
              <a:t> with </a:t>
            </a:r>
            <a:r>
              <a:rPr lang="it-IT" dirty="0" err="1">
                <a:latin typeface="Book Antiqua" panose="02040602050305030304" pitchFamily="18" charset="0"/>
              </a:rPr>
              <a:t>known</a:t>
            </a:r>
            <a:r>
              <a:rPr lang="it-IT" dirty="0">
                <a:latin typeface="Book Antiqua" panose="02040602050305030304" pitchFamily="18" charset="0"/>
              </a:rPr>
              <a:t> </a:t>
            </a:r>
            <a:r>
              <a:rPr lang="it-IT" dirty="0" err="1">
                <a:latin typeface="Book Antiqua" panose="02040602050305030304" pitchFamily="18" charset="0"/>
              </a:rPr>
              <a:t>allergies</a:t>
            </a:r>
            <a:r>
              <a:rPr lang="it-IT" dirty="0">
                <a:latin typeface="Book Antiqua" panose="02040602050305030304" pitchFamily="18" charset="0"/>
              </a:rPr>
              <a:t> to ICG </a:t>
            </a:r>
            <a:r>
              <a:rPr lang="it-IT" dirty="0" err="1">
                <a:latin typeface="Book Antiqua" panose="02040602050305030304" pitchFamily="18" charset="0"/>
              </a:rPr>
              <a:t>dye</a:t>
            </a:r>
            <a:r>
              <a:rPr lang="it-IT" dirty="0">
                <a:latin typeface="Book Antiqua" panose="02040602050305030304" pitchFamily="18" charset="0"/>
              </a:rPr>
              <a:t> or </a:t>
            </a:r>
            <a:r>
              <a:rPr lang="it-IT" dirty="0" err="1">
                <a:latin typeface="Book Antiqua" panose="02040602050305030304" pitchFamily="18" charset="0"/>
              </a:rPr>
              <a:t>iodinated</a:t>
            </a:r>
            <a:r>
              <a:rPr lang="it-IT" dirty="0">
                <a:latin typeface="Book Antiqua" panose="02040602050305030304" pitchFamily="18" charset="0"/>
              </a:rPr>
              <a:t> </a:t>
            </a:r>
            <a:r>
              <a:rPr lang="it-IT" dirty="0" err="1">
                <a:latin typeface="Book Antiqua" panose="02040602050305030304" pitchFamily="18" charset="0"/>
              </a:rPr>
              <a:t>contrast</a:t>
            </a:r>
            <a:r>
              <a:rPr lang="it-IT" dirty="0">
                <a:latin typeface="Book Antiqua" panose="02040602050305030304" pitchFamily="18" charset="0"/>
              </a:rPr>
              <a:t> agents. </a:t>
            </a:r>
          </a:p>
        </p:txBody>
      </p:sp>
      <p:pic>
        <p:nvPicPr>
          <p:cNvPr id="6" name="Immagine 5">
            <a:extLst>
              <a:ext uri="{FF2B5EF4-FFF2-40B4-BE49-F238E27FC236}">
                <a16:creationId xmlns:a16="http://schemas.microsoft.com/office/drawing/2014/main" id="{00920BA9-AD81-CA9C-CA3D-E3745ABC39C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22324" y="5938078"/>
            <a:ext cx="1619568" cy="810111"/>
          </a:xfrm>
          <a:prstGeom prst="rect">
            <a:avLst/>
          </a:prstGeom>
        </p:spPr>
      </p:pic>
      <p:pic>
        <p:nvPicPr>
          <p:cNvPr id="7" name="Picture 6" descr="Regolamento marchio e patrocinio">
            <a:extLst>
              <a:ext uri="{FF2B5EF4-FFF2-40B4-BE49-F238E27FC236}">
                <a16:creationId xmlns:a16="http://schemas.microsoft.com/office/drawing/2014/main" id="{822926FD-9FD4-3812-8C52-7A4661E56E44}"/>
              </a:ext>
            </a:extLst>
          </p:cNvPr>
          <p:cNvPicPr>
            <a:picLocks noChangeAspect="1" noChangeArrowheads="1"/>
          </p:cNvPicPr>
          <p:nvPr/>
        </p:nvPicPr>
        <p:blipFill>
          <a:blip r:embed="rId5">
            <a:alphaModFix/>
            <a:extLst>
              <a:ext uri="{28A0092B-C50C-407E-A947-70E740481C1C}">
                <a14:useLocalDpi xmlns:a14="http://schemas.microsoft.com/office/drawing/2010/main" val="0"/>
              </a:ext>
            </a:extLst>
          </a:blip>
          <a:srcRect/>
          <a:stretch>
            <a:fillRect/>
          </a:stretch>
        </p:blipFill>
        <p:spPr bwMode="auto">
          <a:xfrm>
            <a:off x="10363404" y="5984078"/>
            <a:ext cx="1828596" cy="76411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opulation Icon - Free PNG &amp; SVG 2808904 - Noun Project">
            <a:extLst>
              <a:ext uri="{FF2B5EF4-FFF2-40B4-BE49-F238E27FC236}">
                <a16:creationId xmlns:a16="http://schemas.microsoft.com/office/drawing/2014/main" id="{659EA921-5EC4-CE92-59C3-AD251F08612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3236" b="15952"/>
          <a:stretch>
            <a:fillRect/>
          </a:stretch>
        </p:blipFill>
        <p:spPr bwMode="auto">
          <a:xfrm>
            <a:off x="159825" y="2773990"/>
            <a:ext cx="1850021" cy="1310019"/>
          </a:xfrm>
          <a:prstGeom prst="rect">
            <a:avLst/>
          </a:prstGeom>
          <a:noFill/>
          <a:extLst>
            <a:ext uri="{909E8E84-426E-40DD-AFC4-6F175D3DCCD1}">
              <a14:hiddenFill xmlns:a14="http://schemas.microsoft.com/office/drawing/2010/main">
                <a:solidFill>
                  <a:srgbClr val="FFFFFF"/>
                </a:solidFill>
              </a14:hiddenFill>
            </a:ext>
          </a:extLst>
        </p:spPr>
      </p:pic>
      <p:sp>
        <p:nvSpPr>
          <p:cNvPr id="10" name="Rettangolo arrotondato 16">
            <a:extLst>
              <a:ext uri="{FF2B5EF4-FFF2-40B4-BE49-F238E27FC236}">
                <a16:creationId xmlns:a16="http://schemas.microsoft.com/office/drawing/2014/main" id="{F3C40E8C-75FA-4214-5E0A-66857AFA98B3}"/>
              </a:ext>
            </a:extLst>
          </p:cNvPr>
          <p:cNvSpPr/>
          <p:nvPr/>
        </p:nvSpPr>
        <p:spPr>
          <a:xfrm>
            <a:off x="1" y="331592"/>
            <a:ext cx="12191999" cy="599479"/>
          </a:xfrm>
          <a:prstGeom prst="roundRect">
            <a:avLst/>
          </a:prstGeom>
          <a:solidFill>
            <a:srgbClr val="006666"/>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err="1">
                <a:solidFill>
                  <a:schemeClr val="bg1"/>
                </a:solidFill>
                <a:latin typeface="Book Antiqua" panose="02040602050305030304" pitchFamily="18" charset="0"/>
              </a:rPr>
              <a:t>Perfusion</a:t>
            </a:r>
            <a:r>
              <a:rPr lang="it-IT" b="1" dirty="0">
                <a:solidFill>
                  <a:schemeClr val="bg1"/>
                </a:solidFill>
                <a:latin typeface="Book Antiqua" panose="02040602050305030304" pitchFamily="18" charset="0"/>
              </a:rPr>
              <a:t> Evaluation with Real-time ICG-</a:t>
            </a:r>
            <a:r>
              <a:rPr lang="it-IT" b="1" dirty="0" err="1">
                <a:solidFill>
                  <a:schemeClr val="bg1"/>
                </a:solidFill>
                <a:latin typeface="Book Antiqua" panose="02040602050305030304" pitchFamily="18" charset="0"/>
              </a:rPr>
              <a:t>FlUorescence</a:t>
            </a:r>
            <a:r>
              <a:rPr lang="it-IT" b="1" dirty="0">
                <a:solidFill>
                  <a:schemeClr val="bg1"/>
                </a:solidFill>
                <a:latin typeface="Book Antiqua" panose="02040602050305030304" pitchFamily="18" charset="0"/>
              </a:rPr>
              <a:t> in </a:t>
            </a:r>
            <a:r>
              <a:rPr lang="it-IT" b="1" dirty="0" err="1">
                <a:solidFill>
                  <a:schemeClr val="bg1"/>
                </a:solidFill>
                <a:latin typeface="Book Antiqua" panose="02040602050305030304" pitchFamily="18" charset="0"/>
              </a:rPr>
              <a:t>inteStinal</a:t>
            </a:r>
            <a:r>
              <a:rPr lang="it-IT" b="1" dirty="0">
                <a:solidFill>
                  <a:schemeClr val="bg1"/>
                </a:solidFill>
                <a:latin typeface="Book Antiqua" panose="02040602050305030304" pitchFamily="18" charset="0"/>
              </a:rPr>
              <a:t> </a:t>
            </a:r>
            <a:r>
              <a:rPr lang="it-IT" b="1" dirty="0" err="1">
                <a:solidFill>
                  <a:schemeClr val="bg1"/>
                </a:solidFill>
                <a:latin typeface="Book Antiqua" panose="02040602050305030304" pitchFamily="18" charset="0"/>
              </a:rPr>
              <a:t>ischEmia</a:t>
            </a:r>
            <a:endParaRPr lang="it-IT" dirty="0">
              <a:solidFill>
                <a:schemeClr val="bg1"/>
              </a:solidFill>
              <a:latin typeface="Book Antiqua" panose="02040602050305030304" pitchFamily="18" charset="0"/>
            </a:endParaRPr>
          </a:p>
        </p:txBody>
      </p:sp>
      <p:sp>
        <p:nvSpPr>
          <p:cNvPr id="13" name="CasellaDiTesto 12">
            <a:extLst>
              <a:ext uri="{FF2B5EF4-FFF2-40B4-BE49-F238E27FC236}">
                <a16:creationId xmlns:a16="http://schemas.microsoft.com/office/drawing/2014/main" id="{0D9D78CE-E1BD-E6DC-46B4-D010518C2CAF}"/>
              </a:ext>
            </a:extLst>
          </p:cNvPr>
          <p:cNvSpPr txBox="1"/>
          <p:nvPr/>
        </p:nvSpPr>
        <p:spPr>
          <a:xfrm>
            <a:off x="7648137" y="6553505"/>
            <a:ext cx="3144687" cy="307777"/>
          </a:xfrm>
          <a:prstGeom prst="rect">
            <a:avLst/>
          </a:prstGeom>
          <a:noFill/>
        </p:spPr>
        <p:txBody>
          <a:bodyPr wrap="square" rtlCol="0">
            <a:spAutoFit/>
          </a:bodyPr>
          <a:lstStyle/>
          <a:p>
            <a:pPr algn="ctr"/>
            <a:r>
              <a:rPr lang="it-IT" sz="1400" b="1" dirty="0">
                <a:solidFill>
                  <a:srgbClr val="006666"/>
                </a:solidFill>
                <a:effectLst>
                  <a:outerShdw sx="1000" sy="1000" algn="tl">
                    <a:srgbClr val="000000"/>
                  </a:outerShdw>
                </a:effectLst>
                <a:latin typeface="Book Antiqua" panose="02040602050305030304" pitchFamily="18" charset="0"/>
              </a:rPr>
              <a:t>PERFUSE study </a:t>
            </a:r>
            <a:r>
              <a:rPr lang="it-IT" sz="1200" dirty="0">
                <a:solidFill>
                  <a:srgbClr val="006666"/>
                </a:solidFill>
                <a:effectLst>
                  <a:outerShdw sx="1000" sy="1000" algn="tl">
                    <a:srgbClr val="000000"/>
                  </a:outerShdw>
                </a:effectLst>
                <a:latin typeface="Book Antiqua" panose="02040602050305030304" pitchFamily="18" charset="0"/>
              </a:rPr>
              <a:t>- Perini D et al.</a:t>
            </a:r>
          </a:p>
        </p:txBody>
      </p:sp>
    </p:spTree>
    <p:extLst>
      <p:ext uri="{BB962C8B-B14F-4D97-AF65-F5344CB8AC3E}">
        <p14:creationId xmlns:p14="http://schemas.microsoft.com/office/powerpoint/2010/main" val="30896861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338"/>
            <a:lum/>
          </a:blip>
          <a:srcRect/>
          <a:stretch>
            <a:fillRect t="-39000" b="-39000"/>
          </a:stretch>
        </a:blipFill>
        <a:effectLst/>
      </p:bgPr>
    </p:bg>
    <p:spTree>
      <p:nvGrpSpPr>
        <p:cNvPr id="1" name="">
          <a:extLst>
            <a:ext uri="{FF2B5EF4-FFF2-40B4-BE49-F238E27FC236}">
              <a16:creationId xmlns:a16="http://schemas.microsoft.com/office/drawing/2014/main" id="{FDBBF9AF-A497-9CCE-4798-A92B36A149CF}"/>
            </a:ext>
          </a:extLst>
        </p:cNvPr>
        <p:cNvGrpSpPr/>
        <p:nvPr/>
      </p:nvGrpSpPr>
      <p:grpSpPr>
        <a:xfrm>
          <a:off x="0" y="0"/>
          <a:ext cx="0" cy="0"/>
          <a:chOff x="0" y="0"/>
          <a:chExt cx="0" cy="0"/>
        </a:xfrm>
      </p:grpSpPr>
      <p:sp>
        <p:nvSpPr>
          <p:cNvPr id="3" name="AutoShape 2" descr="https://acoi.it/user/themes/acoi_web/images/logo.png">
            <a:extLst>
              <a:ext uri="{FF2B5EF4-FFF2-40B4-BE49-F238E27FC236}">
                <a16:creationId xmlns:a16="http://schemas.microsoft.com/office/drawing/2014/main" id="{C671A295-052B-331A-5DC4-E30CBD3AC344}"/>
              </a:ext>
            </a:extLst>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9" name="Rettangolo arrotondato 8">
            <a:extLst>
              <a:ext uri="{FF2B5EF4-FFF2-40B4-BE49-F238E27FC236}">
                <a16:creationId xmlns:a16="http://schemas.microsoft.com/office/drawing/2014/main" id="{34B0811B-9A73-9A63-B3FC-31350A99FCD1}"/>
              </a:ext>
            </a:extLst>
          </p:cNvPr>
          <p:cNvSpPr/>
          <p:nvPr/>
        </p:nvSpPr>
        <p:spPr>
          <a:xfrm>
            <a:off x="2138402" y="6148710"/>
            <a:ext cx="9967947" cy="434848"/>
          </a:xfrm>
          <a:prstGeom prst="roundRect">
            <a:avLst/>
          </a:prstGeom>
          <a:gradFill flip="none" rotWithShape="1">
            <a:gsLst>
              <a:gs pos="25000">
                <a:srgbClr val="ADC2C2"/>
              </a:gs>
              <a:gs pos="0">
                <a:srgbClr val="006666">
                  <a:tint val="66000"/>
                  <a:satMod val="160000"/>
                </a:srgbClr>
              </a:gs>
              <a:gs pos="64000">
                <a:srgbClr val="006666">
                  <a:tint val="44500"/>
                  <a:satMod val="160000"/>
                </a:srgbClr>
              </a:gs>
              <a:gs pos="94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5" name="Immagine 4">
            <a:extLst>
              <a:ext uri="{FF2B5EF4-FFF2-40B4-BE49-F238E27FC236}">
                <a16:creationId xmlns:a16="http://schemas.microsoft.com/office/drawing/2014/main" id="{49D6FCF3-28C0-A829-9D3A-0737C46A0FA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22324" y="5938078"/>
            <a:ext cx="1619568" cy="810111"/>
          </a:xfrm>
          <a:prstGeom prst="rect">
            <a:avLst/>
          </a:prstGeom>
        </p:spPr>
      </p:pic>
      <p:pic>
        <p:nvPicPr>
          <p:cNvPr id="7" name="Picture 6" descr="Regolamento marchio e patrocinio">
            <a:extLst>
              <a:ext uri="{FF2B5EF4-FFF2-40B4-BE49-F238E27FC236}">
                <a16:creationId xmlns:a16="http://schemas.microsoft.com/office/drawing/2014/main" id="{4F218A6A-8D34-AE9A-1998-AB15BDC32A4F}"/>
              </a:ext>
            </a:extLst>
          </p:cNvPr>
          <p:cNvPicPr>
            <a:picLocks noChangeAspect="1" noChangeArrowheads="1"/>
          </p:cNvPicPr>
          <p:nvPr/>
        </p:nvPicPr>
        <p:blipFill>
          <a:blip r:embed="rId5">
            <a:alphaModFix/>
            <a:extLst>
              <a:ext uri="{28A0092B-C50C-407E-A947-70E740481C1C}">
                <a14:useLocalDpi xmlns:a14="http://schemas.microsoft.com/office/drawing/2010/main" val="0"/>
              </a:ext>
            </a:extLst>
          </a:blip>
          <a:srcRect/>
          <a:stretch>
            <a:fillRect/>
          </a:stretch>
        </p:blipFill>
        <p:spPr bwMode="auto">
          <a:xfrm>
            <a:off x="10363404" y="5984078"/>
            <a:ext cx="1828596" cy="764111"/>
          </a:xfrm>
          <a:prstGeom prst="rect">
            <a:avLst/>
          </a:prstGeom>
          <a:noFill/>
          <a:extLst>
            <a:ext uri="{909E8E84-426E-40DD-AFC4-6F175D3DCCD1}">
              <a14:hiddenFill xmlns:a14="http://schemas.microsoft.com/office/drawing/2010/main">
                <a:solidFill>
                  <a:srgbClr val="FFFFFF"/>
                </a:solidFill>
              </a14:hiddenFill>
            </a:ext>
          </a:extLst>
        </p:spPr>
      </p:pic>
      <p:sp>
        <p:nvSpPr>
          <p:cNvPr id="13" name="CasellaDiTesto 12">
            <a:extLst>
              <a:ext uri="{FF2B5EF4-FFF2-40B4-BE49-F238E27FC236}">
                <a16:creationId xmlns:a16="http://schemas.microsoft.com/office/drawing/2014/main" id="{0617E0EE-D164-2BAB-F91D-D95A28931EFC}"/>
              </a:ext>
            </a:extLst>
          </p:cNvPr>
          <p:cNvSpPr txBox="1"/>
          <p:nvPr/>
        </p:nvSpPr>
        <p:spPr>
          <a:xfrm>
            <a:off x="875188" y="2149287"/>
            <a:ext cx="10441623" cy="2570575"/>
          </a:xfrm>
          <a:prstGeom prst="rect">
            <a:avLst/>
          </a:prstGeom>
          <a:noFill/>
        </p:spPr>
        <p:txBody>
          <a:bodyPr wrap="square">
            <a:spAutoFit/>
          </a:bodyPr>
          <a:lstStyle/>
          <a:p>
            <a:pPr algn="just">
              <a:buNone/>
            </a:pPr>
            <a:r>
              <a:rPr lang="it-IT" sz="2400" b="1" dirty="0">
                <a:solidFill>
                  <a:srgbClr val="006666"/>
                </a:solidFill>
                <a:latin typeface="Book Antiqua" panose="02040602050305030304" pitchFamily="18" charset="0"/>
                <a:cs typeface="Arial" panose="020B0604020202020204" pitchFamily="34" charset="0"/>
              </a:rPr>
              <a:t>EXPECTED RESULTS </a:t>
            </a:r>
          </a:p>
          <a:p>
            <a:pPr algn="just">
              <a:buNone/>
            </a:pPr>
            <a:endParaRPr lang="it-IT" sz="2000" dirty="0">
              <a:latin typeface="Book Antiqua" panose="02040602050305030304" pitchFamily="18" charset="0"/>
              <a:cs typeface="Arial" panose="020B0604020202020204" pitchFamily="34" charset="0"/>
            </a:endParaRPr>
          </a:p>
          <a:p>
            <a:pPr algn="just">
              <a:lnSpc>
                <a:spcPct val="150000"/>
              </a:lnSpc>
            </a:pPr>
            <a:r>
              <a:rPr lang="it-IT" sz="2000" dirty="0">
                <a:latin typeface="Book Antiqua" panose="02040602050305030304" pitchFamily="18" charset="0"/>
                <a:cs typeface="Arial" panose="020B0604020202020204" pitchFamily="34" charset="0"/>
              </a:rPr>
              <a:t>PERFUSE study </a:t>
            </a:r>
            <a:r>
              <a:rPr lang="it-IT" sz="2000" dirty="0" err="1">
                <a:latin typeface="Book Antiqua" panose="02040602050305030304" pitchFamily="18" charset="0"/>
                <a:cs typeface="Arial" panose="020B0604020202020204" pitchFamily="34" charset="0"/>
              </a:rPr>
              <a:t>is</a:t>
            </a:r>
            <a:r>
              <a:rPr lang="it-IT" sz="2000" dirty="0">
                <a:latin typeface="Book Antiqua" panose="02040602050305030304" pitchFamily="18" charset="0"/>
                <a:cs typeface="Arial" panose="020B0604020202020204" pitchFamily="34" charset="0"/>
              </a:rPr>
              <a:t> </a:t>
            </a:r>
            <a:r>
              <a:rPr lang="it-IT" sz="2000" dirty="0" err="1">
                <a:latin typeface="Book Antiqua" panose="02040602050305030304" pitchFamily="18" charset="0"/>
                <a:cs typeface="Arial" panose="020B0604020202020204" pitchFamily="34" charset="0"/>
              </a:rPr>
              <a:t>expected</a:t>
            </a:r>
            <a:r>
              <a:rPr lang="it-IT" sz="2000" dirty="0">
                <a:latin typeface="Book Antiqua" panose="02040602050305030304" pitchFamily="18" charset="0"/>
                <a:cs typeface="Arial" panose="020B0604020202020204" pitchFamily="34" charset="0"/>
              </a:rPr>
              <a:t> to </a:t>
            </a:r>
            <a:r>
              <a:rPr lang="it-IT" sz="2000" dirty="0" err="1">
                <a:latin typeface="Book Antiqua" panose="02040602050305030304" pitchFamily="18" charset="0"/>
                <a:cs typeface="Arial" panose="020B0604020202020204" pitchFamily="34" charset="0"/>
              </a:rPr>
              <a:t>evidence</a:t>
            </a:r>
            <a:r>
              <a:rPr lang="it-IT" sz="2000" dirty="0">
                <a:latin typeface="Book Antiqua" panose="02040602050305030304" pitchFamily="18" charset="0"/>
                <a:cs typeface="Arial" panose="020B0604020202020204" pitchFamily="34" charset="0"/>
              </a:rPr>
              <a:t> </a:t>
            </a:r>
            <a:r>
              <a:rPr lang="it-IT" sz="2000" dirty="0" err="1">
                <a:latin typeface="Book Antiqua" panose="02040602050305030304" pitchFamily="18" charset="0"/>
                <a:cs typeface="Arial" panose="020B0604020202020204" pitchFamily="34" charset="0"/>
              </a:rPr>
              <a:t>whether</a:t>
            </a:r>
            <a:r>
              <a:rPr lang="it-IT" sz="2000" dirty="0">
                <a:latin typeface="Book Antiqua" panose="02040602050305030304" pitchFamily="18" charset="0"/>
                <a:cs typeface="Arial" panose="020B0604020202020204" pitchFamily="34" charset="0"/>
              </a:rPr>
              <a:t> ICG </a:t>
            </a:r>
            <a:r>
              <a:rPr lang="it-IT" sz="2000" dirty="0" err="1">
                <a:latin typeface="Book Antiqua" panose="02040602050305030304" pitchFamily="18" charset="0"/>
                <a:cs typeface="Arial" panose="020B0604020202020204" pitchFamily="34" charset="0"/>
              </a:rPr>
              <a:t>fluorescence</a:t>
            </a:r>
            <a:r>
              <a:rPr lang="it-IT" sz="2000" dirty="0">
                <a:latin typeface="Book Antiqua" panose="02040602050305030304" pitchFamily="18" charset="0"/>
                <a:cs typeface="Arial" panose="020B0604020202020204" pitchFamily="34" charset="0"/>
              </a:rPr>
              <a:t> </a:t>
            </a:r>
            <a:r>
              <a:rPr lang="it-IT" sz="2000" dirty="0" err="1">
                <a:latin typeface="Book Antiqua" panose="02040602050305030304" pitchFamily="18" charset="0"/>
                <a:cs typeface="Arial" panose="020B0604020202020204" pitchFamily="34" charset="0"/>
              </a:rPr>
              <a:t>might</a:t>
            </a:r>
            <a:r>
              <a:rPr lang="it-IT" sz="2000" dirty="0">
                <a:latin typeface="Book Antiqua" panose="02040602050305030304" pitchFamily="18" charset="0"/>
                <a:cs typeface="Arial" panose="020B0604020202020204" pitchFamily="34" charset="0"/>
              </a:rPr>
              <a:t> </a:t>
            </a:r>
            <a:r>
              <a:rPr lang="it-IT" sz="2000" b="1" dirty="0" err="1">
                <a:latin typeface="Book Antiqua" panose="02040602050305030304" pitchFamily="18" charset="0"/>
                <a:cs typeface="Arial" panose="020B0604020202020204" pitchFamily="34" charset="0"/>
              </a:rPr>
              <a:t>enhance</a:t>
            </a:r>
            <a:r>
              <a:rPr lang="it-IT" sz="2000" b="1" dirty="0">
                <a:latin typeface="Book Antiqua" panose="02040602050305030304" pitchFamily="18" charset="0"/>
                <a:cs typeface="Arial" panose="020B0604020202020204" pitchFamily="34" charset="0"/>
              </a:rPr>
              <a:t> </a:t>
            </a:r>
            <a:r>
              <a:rPr lang="it-IT" sz="2000" b="1" dirty="0" err="1">
                <a:latin typeface="Book Antiqua" panose="02040602050305030304" pitchFamily="18" charset="0"/>
                <a:cs typeface="Arial" panose="020B0604020202020204" pitchFamily="34" charset="0"/>
              </a:rPr>
              <a:t>precision</a:t>
            </a:r>
            <a:r>
              <a:rPr lang="it-IT" sz="2000" b="1" dirty="0">
                <a:latin typeface="Book Antiqua" panose="02040602050305030304" pitchFamily="18" charset="0"/>
                <a:cs typeface="Arial" panose="020B0604020202020204" pitchFamily="34" charset="0"/>
              </a:rPr>
              <a:t> in </a:t>
            </a:r>
            <a:r>
              <a:rPr lang="it-IT" sz="2000" b="1" dirty="0" err="1">
                <a:latin typeface="Book Antiqua" panose="02040602050305030304" pitchFamily="18" charset="0"/>
                <a:cs typeface="Arial" panose="020B0604020202020204" pitchFamily="34" charset="0"/>
              </a:rPr>
              <a:t>emergency</a:t>
            </a:r>
            <a:r>
              <a:rPr lang="it-IT" sz="2000" b="1" dirty="0">
                <a:latin typeface="Book Antiqua" panose="02040602050305030304" pitchFamily="18" charset="0"/>
                <a:cs typeface="Arial" panose="020B0604020202020204" pitchFamily="34" charset="0"/>
              </a:rPr>
              <a:t> </a:t>
            </a:r>
            <a:r>
              <a:rPr lang="it-IT" sz="2000" b="1" dirty="0" err="1">
                <a:latin typeface="Book Antiqua" panose="02040602050305030304" pitchFamily="18" charset="0"/>
                <a:cs typeface="Arial" panose="020B0604020202020204" pitchFamily="34" charset="0"/>
              </a:rPr>
              <a:t>intestinal</a:t>
            </a:r>
            <a:r>
              <a:rPr lang="it-IT" sz="2000" b="1" dirty="0">
                <a:latin typeface="Book Antiqua" panose="02040602050305030304" pitchFamily="18" charset="0"/>
                <a:cs typeface="Arial" panose="020B0604020202020204" pitchFamily="34" charset="0"/>
              </a:rPr>
              <a:t> surgery</a:t>
            </a:r>
            <a:r>
              <a:rPr lang="it-IT" sz="2000" dirty="0">
                <a:latin typeface="Book Antiqua" panose="02040602050305030304" pitchFamily="18" charset="0"/>
                <a:cs typeface="Arial" panose="020B0604020202020204" pitchFamily="34" charset="0"/>
              </a:rPr>
              <a:t> by </a:t>
            </a:r>
            <a:r>
              <a:rPr lang="it-IT" sz="2000" dirty="0" err="1">
                <a:latin typeface="Book Antiqua" panose="02040602050305030304" pitchFamily="18" charset="0"/>
                <a:cs typeface="Arial" panose="020B0604020202020204" pitchFamily="34" charset="0"/>
              </a:rPr>
              <a:t>improving</a:t>
            </a:r>
            <a:r>
              <a:rPr lang="it-IT" sz="2000" dirty="0">
                <a:latin typeface="Book Antiqua" panose="02040602050305030304" pitchFamily="18" charset="0"/>
                <a:cs typeface="Arial" panose="020B0604020202020204" pitchFamily="34" charset="0"/>
              </a:rPr>
              <a:t> </a:t>
            </a:r>
            <a:r>
              <a:rPr lang="it-IT" sz="2000" b="1" dirty="0">
                <a:latin typeface="Book Antiqua" panose="02040602050305030304" pitchFamily="18" charset="0"/>
                <a:cs typeface="Arial" panose="020B0604020202020204" pitchFamily="34" charset="0"/>
              </a:rPr>
              <a:t>real-time </a:t>
            </a:r>
            <a:r>
              <a:rPr lang="it-IT" sz="2000" b="1" dirty="0" err="1">
                <a:latin typeface="Book Antiqua" panose="02040602050305030304" pitchFamily="18" charset="0"/>
                <a:cs typeface="Arial" panose="020B0604020202020204" pitchFamily="34" charset="0"/>
              </a:rPr>
              <a:t>assessment</a:t>
            </a:r>
            <a:r>
              <a:rPr lang="it-IT" sz="2000" b="1" dirty="0">
                <a:latin typeface="Book Antiqua" panose="02040602050305030304" pitchFamily="18" charset="0"/>
                <a:cs typeface="Arial" panose="020B0604020202020204" pitchFamily="34" charset="0"/>
              </a:rPr>
              <a:t> of </a:t>
            </a:r>
            <a:r>
              <a:rPr lang="it-IT" sz="2000" b="1" dirty="0" err="1">
                <a:latin typeface="Book Antiqua" panose="02040602050305030304" pitchFamily="18" charset="0"/>
                <a:cs typeface="Arial" panose="020B0604020202020204" pitchFamily="34" charset="0"/>
              </a:rPr>
              <a:t>bowel</a:t>
            </a:r>
            <a:r>
              <a:rPr lang="it-IT" sz="2000" b="1" dirty="0">
                <a:latin typeface="Book Antiqua" panose="02040602050305030304" pitchFamily="18" charset="0"/>
                <a:cs typeface="Arial" panose="020B0604020202020204" pitchFamily="34" charset="0"/>
              </a:rPr>
              <a:t> </a:t>
            </a:r>
            <a:r>
              <a:rPr lang="it-IT" sz="2000" b="1" dirty="0" err="1">
                <a:latin typeface="Book Antiqua" panose="02040602050305030304" pitchFamily="18" charset="0"/>
                <a:cs typeface="Arial" panose="020B0604020202020204" pitchFamily="34" charset="0"/>
              </a:rPr>
              <a:t>viability</a:t>
            </a:r>
            <a:r>
              <a:rPr lang="it-IT" sz="2000" dirty="0">
                <a:latin typeface="Book Antiqua" panose="02040602050305030304" pitchFamily="18" charset="0"/>
                <a:cs typeface="Arial" panose="020B0604020202020204" pitchFamily="34" charset="0"/>
              </a:rPr>
              <a:t>, </a:t>
            </a:r>
            <a:r>
              <a:rPr lang="it-IT" sz="2000" b="1" dirty="0" err="1">
                <a:latin typeface="Book Antiqua" panose="02040602050305030304" pitchFamily="18" charset="0"/>
                <a:cs typeface="Arial" panose="020B0604020202020204" pitchFamily="34" charset="0"/>
              </a:rPr>
              <a:t>guiding</a:t>
            </a:r>
            <a:r>
              <a:rPr lang="it-IT" sz="2000" dirty="0">
                <a:latin typeface="Book Antiqua" panose="02040602050305030304" pitchFamily="18" charset="0"/>
                <a:cs typeface="Arial" panose="020B0604020202020204" pitchFamily="34" charset="0"/>
              </a:rPr>
              <a:t> </a:t>
            </a:r>
            <a:r>
              <a:rPr lang="it-IT" sz="2000" dirty="0" err="1">
                <a:latin typeface="Book Antiqua" panose="02040602050305030304" pitchFamily="18" charset="0"/>
                <a:cs typeface="Arial" panose="020B0604020202020204" pitchFamily="34" charset="0"/>
              </a:rPr>
              <a:t>intraoperative</a:t>
            </a:r>
            <a:r>
              <a:rPr lang="it-IT" sz="2000" dirty="0">
                <a:latin typeface="Book Antiqua" panose="02040602050305030304" pitchFamily="18" charset="0"/>
                <a:cs typeface="Arial" panose="020B0604020202020204" pitchFamily="34" charset="0"/>
              </a:rPr>
              <a:t> </a:t>
            </a:r>
            <a:r>
              <a:rPr lang="it-IT" sz="2000" b="1" dirty="0">
                <a:latin typeface="Book Antiqua" panose="02040602050305030304" pitchFamily="18" charset="0"/>
                <a:cs typeface="Arial" panose="020B0604020202020204" pitchFamily="34" charset="0"/>
              </a:rPr>
              <a:t>decision-making</a:t>
            </a:r>
            <a:r>
              <a:rPr lang="it-IT" sz="2000" dirty="0">
                <a:latin typeface="Book Antiqua" panose="02040602050305030304" pitchFamily="18" charset="0"/>
                <a:cs typeface="Arial" panose="020B0604020202020204" pitchFamily="34" charset="0"/>
              </a:rPr>
              <a:t>, and </a:t>
            </a:r>
            <a:r>
              <a:rPr lang="it-IT" sz="2000" dirty="0" err="1">
                <a:latin typeface="Book Antiqua" panose="02040602050305030304" pitchFamily="18" charset="0"/>
                <a:cs typeface="Arial" panose="020B0604020202020204" pitchFamily="34" charset="0"/>
              </a:rPr>
              <a:t>contributing</a:t>
            </a:r>
            <a:r>
              <a:rPr lang="it-IT" sz="2000" dirty="0">
                <a:latin typeface="Book Antiqua" panose="02040602050305030304" pitchFamily="18" charset="0"/>
                <a:cs typeface="Arial" panose="020B0604020202020204" pitchFamily="34" charset="0"/>
              </a:rPr>
              <a:t> to </a:t>
            </a:r>
            <a:r>
              <a:rPr lang="it-IT" sz="2000" b="1" dirty="0" err="1">
                <a:latin typeface="Book Antiqua" panose="02040602050305030304" pitchFamily="18" charset="0"/>
                <a:cs typeface="Arial" panose="020B0604020202020204" pitchFamily="34" charset="0"/>
              </a:rPr>
              <a:t>better</a:t>
            </a:r>
            <a:r>
              <a:rPr lang="it-IT" sz="2000" b="1" dirty="0">
                <a:latin typeface="Book Antiqua" panose="02040602050305030304" pitchFamily="18" charset="0"/>
                <a:cs typeface="Arial" panose="020B0604020202020204" pitchFamily="34" charset="0"/>
              </a:rPr>
              <a:t> </a:t>
            </a:r>
            <a:r>
              <a:rPr lang="it-IT" sz="2000" b="1" dirty="0" err="1">
                <a:latin typeface="Book Antiqua" panose="02040602050305030304" pitchFamily="18" charset="0"/>
                <a:cs typeface="Arial" panose="020B0604020202020204" pitchFamily="34" charset="0"/>
              </a:rPr>
              <a:t>patient</a:t>
            </a:r>
            <a:r>
              <a:rPr lang="it-IT" sz="2000" b="1" dirty="0">
                <a:latin typeface="Book Antiqua" panose="02040602050305030304" pitchFamily="18" charset="0"/>
                <a:cs typeface="Arial" panose="020B0604020202020204" pitchFamily="34" charset="0"/>
              </a:rPr>
              <a:t> </a:t>
            </a:r>
            <a:r>
              <a:rPr lang="it-IT" sz="2000" b="1" dirty="0" err="1">
                <a:latin typeface="Book Antiqua" panose="02040602050305030304" pitchFamily="18" charset="0"/>
                <a:cs typeface="Arial" panose="020B0604020202020204" pitchFamily="34" charset="0"/>
              </a:rPr>
              <a:t>outcomes</a:t>
            </a:r>
            <a:r>
              <a:rPr lang="it-IT" dirty="0"/>
              <a:t>. </a:t>
            </a:r>
          </a:p>
        </p:txBody>
      </p:sp>
      <p:sp>
        <p:nvSpPr>
          <p:cNvPr id="4" name="Rettangolo arrotondato 16">
            <a:extLst>
              <a:ext uri="{FF2B5EF4-FFF2-40B4-BE49-F238E27FC236}">
                <a16:creationId xmlns:a16="http://schemas.microsoft.com/office/drawing/2014/main" id="{DF27AC50-60A2-9BCA-2028-77FAF1555E64}"/>
              </a:ext>
            </a:extLst>
          </p:cNvPr>
          <p:cNvSpPr/>
          <p:nvPr/>
        </p:nvSpPr>
        <p:spPr>
          <a:xfrm>
            <a:off x="1" y="331592"/>
            <a:ext cx="12191999" cy="599479"/>
          </a:xfrm>
          <a:prstGeom prst="roundRect">
            <a:avLst/>
          </a:prstGeom>
          <a:solidFill>
            <a:srgbClr val="006666"/>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err="1">
                <a:solidFill>
                  <a:schemeClr val="bg1"/>
                </a:solidFill>
                <a:latin typeface="Book Antiqua" panose="02040602050305030304" pitchFamily="18" charset="0"/>
              </a:rPr>
              <a:t>Perfusion</a:t>
            </a:r>
            <a:r>
              <a:rPr lang="it-IT" b="1" dirty="0">
                <a:solidFill>
                  <a:schemeClr val="bg1"/>
                </a:solidFill>
                <a:latin typeface="Book Antiqua" panose="02040602050305030304" pitchFamily="18" charset="0"/>
              </a:rPr>
              <a:t> Evaluation with Real-time ICG-</a:t>
            </a:r>
            <a:r>
              <a:rPr lang="it-IT" b="1" dirty="0" err="1">
                <a:solidFill>
                  <a:schemeClr val="bg1"/>
                </a:solidFill>
                <a:latin typeface="Book Antiqua" panose="02040602050305030304" pitchFamily="18" charset="0"/>
              </a:rPr>
              <a:t>FlUorescence</a:t>
            </a:r>
            <a:r>
              <a:rPr lang="it-IT" b="1" dirty="0">
                <a:solidFill>
                  <a:schemeClr val="bg1"/>
                </a:solidFill>
                <a:latin typeface="Book Antiqua" panose="02040602050305030304" pitchFamily="18" charset="0"/>
              </a:rPr>
              <a:t> in </a:t>
            </a:r>
            <a:r>
              <a:rPr lang="it-IT" b="1" dirty="0" err="1">
                <a:solidFill>
                  <a:schemeClr val="bg1"/>
                </a:solidFill>
                <a:latin typeface="Book Antiqua" panose="02040602050305030304" pitchFamily="18" charset="0"/>
              </a:rPr>
              <a:t>inteStinal</a:t>
            </a:r>
            <a:r>
              <a:rPr lang="it-IT" b="1" dirty="0">
                <a:solidFill>
                  <a:schemeClr val="bg1"/>
                </a:solidFill>
                <a:latin typeface="Book Antiqua" panose="02040602050305030304" pitchFamily="18" charset="0"/>
              </a:rPr>
              <a:t> </a:t>
            </a:r>
            <a:r>
              <a:rPr lang="it-IT" b="1" dirty="0" err="1">
                <a:solidFill>
                  <a:schemeClr val="bg1"/>
                </a:solidFill>
                <a:latin typeface="Book Antiqua" panose="02040602050305030304" pitchFamily="18" charset="0"/>
              </a:rPr>
              <a:t>ischEmia</a:t>
            </a:r>
            <a:endParaRPr lang="it-IT" dirty="0">
              <a:solidFill>
                <a:schemeClr val="bg1"/>
              </a:solidFill>
              <a:latin typeface="Book Antiqua" panose="02040602050305030304" pitchFamily="18" charset="0"/>
            </a:endParaRPr>
          </a:p>
        </p:txBody>
      </p:sp>
      <p:sp>
        <p:nvSpPr>
          <p:cNvPr id="6" name="CasellaDiTesto 5">
            <a:extLst>
              <a:ext uri="{FF2B5EF4-FFF2-40B4-BE49-F238E27FC236}">
                <a16:creationId xmlns:a16="http://schemas.microsoft.com/office/drawing/2014/main" id="{4D26A70D-A18B-0A92-6211-E725BF3107F8}"/>
              </a:ext>
            </a:extLst>
          </p:cNvPr>
          <p:cNvSpPr txBox="1"/>
          <p:nvPr/>
        </p:nvSpPr>
        <p:spPr>
          <a:xfrm>
            <a:off x="7648137" y="6553505"/>
            <a:ext cx="3144687" cy="307777"/>
          </a:xfrm>
          <a:prstGeom prst="rect">
            <a:avLst/>
          </a:prstGeom>
          <a:noFill/>
        </p:spPr>
        <p:txBody>
          <a:bodyPr wrap="square" rtlCol="0">
            <a:spAutoFit/>
          </a:bodyPr>
          <a:lstStyle/>
          <a:p>
            <a:pPr algn="ctr"/>
            <a:r>
              <a:rPr lang="it-IT" sz="1400" b="1" dirty="0">
                <a:solidFill>
                  <a:srgbClr val="006666"/>
                </a:solidFill>
                <a:effectLst>
                  <a:outerShdw sx="1000" sy="1000" algn="tl">
                    <a:srgbClr val="000000"/>
                  </a:outerShdw>
                </a:effectLst>
                <a:latin typeface="Book Antiqua" panose="02040602050305030304" pitchFamily="18" charset="0"/>
              </a:rPr>
              <a:t>PERFUSE study </a:t>
            </a:r>
            <a:r>
              <a:rPr lang="it-IT" sz="1200" dirty="0">
                <a:solidFill>
                  <a:srgbClr val="006666"/>
                </a:solidFill>
                <a:effectLst>
                  <a:outerShdw sx="1000" sy="1000" algn="tl">
                    <a:srgbClr val="000000"/>
                  </a:outerShdw>
                </a:effectLst>
                <a:latin typeface="Book Antiqua" panose="02040602050305030304" pitchFamily="18" charset="0"/>
              </a:rPr>
              <a:t>- Perini D et al.</a:t>
            </a:r>
          </a:p>
        </p:txBody>
      </p:sp>
    </p:spTree>
    <p:extLst>
      <p:ext uri="{BB962C8B-B14F-4D97-AF65-F5344CB8AC3E}">
        <p14:creationId xmlns:p14="http://schemas.microsoft.com/office/powerpoint/2010/main" val="35464518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338"/>
            <a:lum/>
          </a:blip>
          <a:srcRect/>
          <a:stretch>
            <a:fillRect t="-39000" b="-39000"/>
          </a:stretch>
        </a:blipFill>
        <a:effectLst/>
      </p:bgPr>
    </p:bg>
    <p:spTree>
      <p:nvGrpSpPr>
        <p:cNvPr id="1" name="">
          <a:extLst>
            <a:ext uri="{FF2B5EF4-FFF2-40B4-BE49-F238E27FC236}">
              <a16:creationId xmlns:a16="http://schemas.microsoft.com/office/drawing/2014/main" id="{3D30EFD5-B0CC-FAAE-5056-B0647A54FFF1}"/>
            </a:ext>
          </a:extLst>
        </p:cNvPr>
        <p:cNvGrpSpPr/>
        <p:nvPr/>
      </p:nvGrpSpPr>
      <p:grpSpPr>
        <a:xfrm>
          <a:off x="0" y="0"/>
          <a:ext cx="0" cy="0"/>
          <a:chOff x="0" y="0"/>
          <a:chExt cx="0" cy="0"/>
        </a:xfrm>
      </p:grpSpPr>
      <p:sp>
        <p:nvSpPr>
          <p:cNvPr id="3" name="AutoShape 2" descr="https://acoi.it/user/themes/acoi_web/images/logo.png">
            <a:extLst>
              <a:ext uri="{FF2B5EF4-FFF2-40B4-BE49-F238E27FC236}">
                <a16:creationId xmlns:a16="http://schemas.microsoft.com/office/drawing/2014/main" id="{37F115A5-FB78-BC8E-7BF3-F481D63CEAFC}"/>
              </a:ext>
            </a:extLst>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9" name="Rettangolo arrotondato 8">
            <a:extLst>
              <a:ext uri="{FF2B5EF4-FFF2-40B4-BE49-F238E27FC236}">
                <a16:creationId xmlns:a16="http://schemas.microsoft.com/office/drawing/2014/main" id="{E0213F13-E9AD-6A78-7CE6-266F18270039}"/>
              </a:ext>
            </a:extLst>
          </p:cNvPr>
          <p:cNvSpPr/>
          <p:nvPr/>
        </p:nvSpPr>
        <p:spPr>
          <a:xfrm>
            <a:off x="2138402" y="6148710"/>
            <a:ext cx="9967947" cy="434848"/>
          </a:xfrm>
          <a:prstGeom prst="roundRect">
            <a:avLst/>
          </a:prstGeom>
          <a:gradFill flip="none" rotWithShape="1">
            <a:gsLst>
              <a:gs pos="25000">
                <a:srgbClr val="ADC2C2"/>
              </a:gs>
              <a:gs pos="0">
                <a:srgbClr val="006666">
                  <a:tint val="66000"/>
                  <a:satMod val="160000"/>
                </a:srgbClr>
              </a:gs>
              <a:gs pos="64000">
                <a:srgbClr val="006666">
                  <a:tint val="44500"/>
                  <a:satMod val="160000"/>
                </a:srgbClr>
              </a:gs>
              <a:gs pos="94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a:extLst>
              <a:ext uri="{FF2B5EF4-FFF2-40B4-BE49-F238E27FC236}">
                <a16:creationId xmlns:a16="http://schemas.microsoft.com/office/drawing/2014/main" id="{534589EA-4E05-A749-05DE-134332CE9761}"/>
              </a:ext>
            </a:extLst>
          </p:cNvPr>
          <p:cNvSpPr txBox="1"/>
          <p:nvPr/>
        </p:nvSpPr>
        <p:spPr>
          <a:xfrm>
            <a:off x="2670630" y="2387443"/>
            <a:ext cx="9060995" cy="1893147"/>
          </a:xfrm>
          <a:prstGeom prst="rect">
            <a:avLst/>
          </a:prstGeom>
          <a:noFill/>
        </p:spPr>
        <p:txBody>
          <a:bodyPr wrap="square">
            <a:spAutoFit/>
          </a:bodyPr>
          <a:lstStyle/>
          <a:p>
            <a:pPr algn="just">
              <a:lnSpc>
                <a:spcPct val="150000"/>
              </a:lnSpc>
            </a:pPr>
            <a:r>
              <a:rPr lang="en-US" sz="2000" b="1" dirty="0">
                <a:latin typeface="Book Antiqua" panose="02040602050305030304" pitchFamily="18" charset="0"/>
                <a:ea typeface="Arial" panose="020B0604020202020204" pitchFamily="34" charset="0"/>
                <a:cs typeface="Arial" panose="020B0604020202020204" pitchFamily="34" charset="0"/>
              </a:rPr>
              <a:t>ICG is a safe, feasible and effective aid, even in the field of emergency surgery</a:t>
            </a:r>
            <a:r>
              <a:rPr lang="en-US" sz="2000" dirty="0">
                <a:latin typeface="Book Antiqua" panose="02040602050305030304" pitchFamily="18" charset="0"/>
                <a:ea typeface="Arial" panose="020B0604020202020204" pitchFamily="34" charset="0"/>
                <a:cs typeface="Arial" panose="020B0604020202020204" pitchFamily="34" charset="0"/>
              </a:rPr>
              <a:t>. Despite this promising evidence, the literature is sparse, small, and heterogeneous; thus, this protocol seeks to </a:t>
            </a:r>
            <a:r>
              <a:rPr lang="en-US" sz="2000" b="1" dirty="0">
                <a:latin typeface="Book Antiqua" panose="02040602050305030304" pitchFamily="18" charset="0"/>
                <a:ea typeface="Arial" panose="020B0604020202020204" pitchFamily="34" charset="0"/>
                <a:cs typeface="Arial" panose="020B0604020202020204" pitchFamily="34" charset="0"/>
              </a:rPr>
              <a:t>address this gap and potentially guide future surgical practice and guidelines</a:t>
            </a:r>
            <a:r>
              <a:rPr lang="en-US" sz="2000" dirty="0">
                <a:latin typeface="Book Antiqua" panose="02040602050305030304" pitchFamily="18" charset="0"/>
                <a:ea typeface="Arial" panose="020B0604020202020204" pitchFamily="34" charset="0"/>
                <a:cs typeface="Arial" panose="020B0604020202020204" pitchFamily="34" charset="0"/>
              </a:rPr>
              <a:t>. </a:t>
            </a:r>
          </a:p>
        </p:txBody>
      </p:sp>
      <p:pic>
        <p:nvPicPr>
          <p:cNvPr id="6" name="Immagine 5">
            <a:extLst>
              <a:ext uri="{FF2B5EF4-FFF2-40B4-BE49-F238E27FC236}">
                <a16:creationId xmlns:a16="http://schemas.microsoft.com/office/drawing/2014/main" id="{EF27ECAC-8E4B-5D67-B385-05DC93925E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375" y="2367096"/>
            <a:ext cx="1934163" cy="1934163"/>
          </a:xfrm>
          <a:prstGeom prst="rect">
            <a:avLst/>
          </a:prstGeom>
        </p:spPr>
      </p:pic>
      <p:pic>
        <p:nvPicPr>
          <p:cNvPr id="8" name="Immagine 7">
            <a:extLst>
              <a:ext uri="{FF2B5EF4-FFF2-40B4-BE49-F238E27FC236}">
                <a16:creationId xmlns:a16="http://schemas.microsoft.com/office/drawing/2014/main" id="{EE5B8B97-6560-DF53-812D-3246C36CB63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22324" y="5938078"/>
            <a:ext cx="1619568" cy="810111"/>
          </a:xfrm>
          <a:prstGeom prst="rect">
            <a:avLst/>
          </a:prstGeom>
        </p:spPr>
      </p:pic>
      <p:pic>
        <p:nvPicPr>
          <p:cNvPr id="11" name="Picture 6" descr="Regolamento marchio e patrocinio">
            <a:extLst>
              <a:ext uri="{FF2B5EF4-FFF2-40B4-BE49-F238E27FC236}">
                <a16:creationId xmlns:a16="http://schemas.microsoft.com/office/drawing/2014/main" id="{A394239E-4139-9D83-E2C0-287733E87BBA}"/>
              </a:ext>
            </a:extLst>
          </p:cNvPr>
          <p:cNvPicPr>
            <a:picLocks noChangeAspect="1" noChangeArrowheads="1"/>
          </p:cNvPicPr>
          <p:nvPr/>
        </p:nvPicPr>
        <p:blipFill>
          <a:blip r:embed="rId5">
            <a:alphaModFix/>
            <a:extLst>
              <a:ext uri="{28A0092B-C50C-407E-A947-70E740481C1C}">
                <a14:useLocalDpi xmlns:a14="http://schemas.microsoft.com/office/drawing/2010/main" val="0"/>
              </a:ext>
            </a:extLst>
          </a:blip>
          <a:srcRect/>
          <a:stretch>
            <a:fillRect/>
          </a:stretch>
        </p:blipFill>
        <p:spPr bwMode="auto">
          <a:xfrm>
            <a:off x="10363404" y="5984078"/>
            <a:ext cx="1828596" cy="764111"/>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arrotondato 16">
            <a:extLst>
              <a:ext uri="{FF2B5EF4-FFF2-40B4-BE49-F238E27FC236}">
                <a16:creationId xmlns:a16="http://schemas.microsoft.com/office/drawing/2014/main" id="{1882D264-0671-CB8C-2A16-BD3A0AA2A9AD}"/>
              </a:ext>
            </a:extLst>
          </p:cNvPr>
          <p:cNvSpPr/>
          <p:nvPr/>
        </p:nvSpPr>
        <p:spPr>
          <a:xfrm>
            <a:off x="1" y="331592"/>
            <a:ext cx="12191999" cy="599479"/>
          </a:xfrm>
          <a:prstGeom prst="roundRect">
            <a:avLst/>
          </a:prstGeom>
          <a:solidFill>
            <a:srgbClr val="006666"/>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err="1">
                <a:solidFill>
                  <a:schemeClr val="bg1"/>
                </a:solidFill>
                <a:latin typeface="Book Antiqua" panose="02040602050305030304" pitchFamily="18" charset="0"/>
              </a:rPr>
              <a:t>Perfusion</a:t>
            </a:r>
            <a:r>
              <a:rPr lang="it-IT" b="1" dirty="0">
                <a:solidFill>
                  <a:schemeClr val="bg1"/>
                </a:solidFill>
                <a:latin typeface="Book Antiqua" panose="02040602050305030304" pitchFamily="18" charset="0"/>
              </a:rPr>
              <a:t> Evaluation with Real-time ICG-</a:t>
            </a:r>
            <a:r>
              <a:rPr lang="it-IT" b="1" dirty="0" err="1">
                <a:solidFill>
                  <a:schemeClr val="bg1"/>
                </a:solidFill>
                <a:latin typeface="Book Antiqua" panose="02040602050305030304" pitchFamily="18" charset="0"/>
              </a:rPr>
              <a:t>FlUorescence</a:t>
            </a:r>
            <a:r>
              <a:rPr lang="it-IT" b="1" dirty="0">
                <a:solidFill>
                  <a:schemeClr val="bg1"/>
                </a:solidFill>
                <a:latin typeface="Book Antiqua" panose="02040602050305030304" pitchFamily="18" charset="0"/>
              </a:rPr>
              <a:t> in </a:t>
            </a:r>
            <a:r>
              <a:rPr lang="it-IT" b="1" dirty="0" err="1">
                <a:solidFill>
                  <a:schemeClr val="bg1"/>
                </a:solidFill>
                <a:latin typeface="Book Antiqua" panose="02040602050305030304" pitchFamily="18" charset="0"/>
              </a:rPr>
              <a:t>inteStinal</a:t>
            </a:r>
            <a:r>
              <a:rPr lang="it-IT" b="1" dirty="0">
                <a:solidFill>
                  <a:schemeClr val="bg1"/>
                </a:solidFill>
                <a:latin typeface="Book Antiqua" panose="02040602050305030304" pitchFamily="18" charset="0"/>
              </a:rPr>
              <a:t> </a:t>
            </a:r>
            <a:r>
              <a:rPr lang="it-IT" b="1" dirty="0" err="1">
                <a:solidFill>
                  <a:schemeClr val="bg1"/>
                </a:solidFill>
                <a:latin typeface="Book Antiqua" panose="02040602050305030304" pitchFamily="18" charset="0"/>
              </a:rPr>
              <a:t>ischEmia</a:t>
            </a:r>
            <a:endParaRPr lang="it-IT" dirty="0">
              <a:solidFill>
                <a:schemeClr val="bg1"/>
              </a:solidFill>
              <a:latin typeface="Book Antiqua" panose="02040602050305030304" pitchFamily="18" charset="0"/>
            </a:endParaRPr>
          </a:p>
        </p:txBody>
      </p:sp>
      <p:sp>
        <p:nvSpPr>
          <p:cNvPr id="5" name="CasellaDiTesto 4">
            <a:extLst>
              <a:ext uri="{FF2B5EF4-FFF2-40B4-BE49-F238E27FC236}">
                <a16:creationId xmlns:a16="http://schemas.microsoft.com/office/drawing/2014/main" id="{CD02CC01-7633-576B-E42C-79DC334DC514}"/>
              </a:ext>
            </a:extLst>
          </p:cNvPr>
          <p:cNvSpPr txBox="1"/>
          <p:nvPr/>
        </p:nvSpPr>
        <p:spPr>
          <a:xfrm>
            <a:off x="7648137" y="6553505"/>
            <a:ext cx="3144687" cy="307777"/>
          </a:xfrm>
          <a:prstGeom prst="rect">
            <a:avLst/>
          </a:prstGeom>
          <a:noFill/>
        </p:spPr>
        <p:txBody>
          <a:bodyPr wrap="square" rtlCol="0">
            <a:spAutoFit/>
          </a:bodyPr>
          <a:lstStyle/>
          <a:p>
            <a:pPr algn="ctr"/>
            <a:r>
              <a:rPr lang="it-IT" sz="1400" b="1" dirty="0">
                <a:solidFill>
                  <a:srgbClr val="006666"/>
                </a:solidFill>
                <a:effectLst>
                  <a:outerShdw sx="1000" sy="1000" algn="tl">
                    <a:srgbClr val="000000"/>
                  </a:outerShdw>
                </a:effectLst>
                <a:latin typeface="Book Antiqua" panose="02040602050305030304" pitchFamily="18" charset="0"/>
              </a:rPr>
              <a:t>PERFUSE study </a:t>
            </a:r>
            <a:r>
              <a:rPr lang="it-IT" sz="1200" dirty="0">
                <a:solidFill>
                  <a:srgbClr val="006666"/>
                </a:solidFill>
                <a:effectLst>
                  <a:outerShdw sx="1000" sy="1000" algn="tl">
                    <a:srgbClr val="000000"/>
                  </a:outerShdw>
                </a:effectLst>
                <a:latin typeface="Book Antiqua" panose="02040602050305030304" pitchFamily="18" charset="0"/>
              </a:rPr>
              <a:t>- Perini D et al.</a:t>
            </a:r>
          </a:p>
        </p:txBody>
      </p:sp>
    </p:spTree>
    <p:extLst>
      <p:ext uri="{BB962C8B-B14F-4D97-AF65-F5344CB8AC3E}">
        <p14:creationId xmlns:p14="http://schemas.microsoft.com/office/powerpoint/2010/main" val="985844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64" presetClass="path" presetSubtype="0" repeatCount="0" accel="50000" fill="hold" nodeType="withEffect">
                                  <p:stCondLst>
                                    <p:cond delay="0"/>
                                  </p:stCondLst>
                                  <p:childTnLst>
                                    <p:animMotion origin="layout" path="M 0.00078 0.41042 L 2.70833E-6 -1.11111E-6 " pathEditMode="fixed" rAng="0" ptsTypes="AA">
                                      <p:cBhvr>
                                        <p:cTn id="8" dur="1000" fill="hold"/>
                                        <p:tgtEl>
                                          <p:spTgt spid="6"/>
                                        </p:tgtEl>
                                        <p:attrNameLst>
                                          <p:attrName>ppt_x</p:attrName>
                                          <p:attrName>ppt_y</p:attrName>
                                        </p:attrNameLst>
                                      </p:cBhvr>
                                      <p:rCtr x="-39" y="-20532"/>
                                    </p:animMotion>
                                  </p:childTnLst>
                                </p:cTn>
                              </p:par>
                            </p:childTnLst>
                          </p:cTn>
                        </p:par>
                        <p:par>
                          <p:cTn id="9" fill="hold">
                            <p:stCondLst>
                              <p:cond delay="1000"/>
                            </p:stCondLst>
                            <p:childTnLst>
                              <p:par>
                                <p:cTn id="10" presetID="23" presetClass="entr" presetSubtype="16" fill="hold" grpId="0" nodeType="afterEffect">
                                  <p:stCondLst>
                                    <p:cond delay="50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2808</TotalTime>
  <Words>1427</Words>
  <Application>Microsoft Macintosh PowerPoint</Application>
  <PresentationFormat>Widescreen</PresentationFormat>
  <Paragraphs>86</Paragraphs>
  <Slides>10</Slides>
  <Notes>10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10</vt:i4>
      </vt:variant>
    </vt:vector>
  </HeadingPairs>
  <TitlesOfParts>
    <vt:vector size="17" baseType="lpstr">
      <vt:lpstr>Aptos</vt:lpstr>
      <vt:lpstr>Arial</vt:lpstr>
      <vt:lpstr>Book Antiqua</vt:lpstr>
      <vt:lpstr>Calibri</vt:lpstr>
      <vt:lpstr>Calibri Light</vt:lpstr>
      <vt:lpstr>Times New Roman</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Chirurgia d'urgenza</dc:creator>
  <cp:lastModifiedBy>Davina Perini</cp:lastModifiedBy>
  <cp:revision>117</cp:revision>
  <dcterms:created xsi:type="dcterms:W3CDTF">2024-10-10T10:46:43Z</dcterms:created>
  <dcterms:modified xsi:type="dcterms:W3CDTF">2025-10-16T15:54:17Z</dcterms:modified>
</cp:coreProperties>
</file>